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1pPr>
    <a:lvl2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2pPr>
    <a:lvl3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3pPr>
    <a:lvl4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4pPr>
    <a:lvl5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5pPr>
    <a:lvl6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6pPr>
    <a:lvl7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7pPr>
    <a:lvl8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8pPr>
    <a:lvl9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wholeTbl>
    <a:band2H>
      <a:tcTxStyle b="def" i="def"/>
      <a:tcStyle>
        <a:tcBdr/>
        <a:fill>
          <a:solidFill>
            <a:srgbClr val="C7D39B">
              <a:alpha val="30000"/>
            </a:srgbClr>
          </a:solidFill>
        </a:fill>
      </a:tcStyle>
    </a:band2H>
    <a:firstCol>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Col>
    <a:lastRow>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254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lastRow>
    <a:firstRow>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Row>
  </a:tblStyle>
  <a:tblStyle styleId="{C7B018BB-80A7-4F77-B60F-C8B233D01FF8}"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AAAAAA">
              <a:alpha val="38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8A8F">
              <a:alpha val="7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firstRow>
  </a:tblStyle>
  <a:tblStyle styleId="{EEE7283C-3CF3-47DC-8721-378D4A62B228}" styleName="">
    <a:tblBg/>
    <a:wholeTbl>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wholeTbl>
    <a:band2H>
      <a:tcTxStyle b="def" i="def"/>
      <a:tcStyle>
        <a:tcBdr/>
        <a:fill>
          <a:solidFill>
            <a:srgbClr val="CBBF8A">
              <a:alpha val="30000"/>
            </a:srgbClr>
          </a:solidFill>
        </a:fill>
      </a:tcStyle>
    </a:band2H>
    <a:firstCol>
      <a:tcTxStyle b="off" i="off">
        <a:fontRef idx="minor">
          <a:srgbClr val="363929"/>
        </a:fontRef>
        <a:srgbClr val="363929"/>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Col>
    <a:lastRow>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25400" cap="flat">
              <a:solidFill>
                <a:srgbClr val="4B4B4B"/>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lastRow>
    <a:firstRow>
      <a:tcTxStyle b="off" i="off">
        <a:fontRef idx="minor">
          <a:srgbClr val="FFFFFF"/>
        </a:fontRef>
        <a:srgbClr val="FFFFFF"/>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Row>
  </a:tblStyle>
  <a:tblStyle styleId="{CF821DB8-F4EB-4A41-A1BA-3FCAFE7338EE}"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noFill/>
              <a:miter lim="400000"/>
            </a:ln>
          </a:insideV>
        </a:tcBdr>
        <a:fill>
          <a:noFill/>
        </a:fill>
      </a:tcStyle>
    </a:wholeTbl>
    <a:band2H>
      <a:tcTxStyle b="def" i="def"/>
      <a:tcStyle>
        <a:tcBdr/>
        <a:fill>
          <a:solidFill>
            <a:srgbClr val="AAAAAA">
              <a:alpha val="2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CBCBCB">
                  <a:alpha val="81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BCBCB">
              <a:alpha val="8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BCBCB">
                  <a:alpha val="81000"/>
                </a:srgbClr>
              </a:solidFill>
              <a:prstDash val="solid"/>
              <a:miter lim="400000"/>
            </a:ln>
          </a:insideH>
          <a:insideV>
            <a:ln w="12700" cap="flat">
              <a:noFill/>
              <a:miter lim="400000"/>
            </a:ln>
          </a:insideV>
        </a:tcBdr>
        <a:fill>
          <a:solidFill>
            <a:schemeClr val="accent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3175" cap="flat">
              <a:solidFill>
                <a:srgbClr val="CBCBCB">
                  <a:alpha val="81000"/>
                </a:srgbClr>
              </a:solidFill>
              <a:prstDash val="solid"/>
              <a:miter lim="400000"/>
            </a:ln>
          </a:insideH>
          <a:insideV>
            <a:ln w="12700" cap="flat">
              <a:noFill/>
              <a:miter lim="400000"/>
            </a:ln>
          </a:insideV>
        </a:tcBdr>
        <a:fill>
          <a:solidFill>
            <a:schemeClr val="accent2"/>
          </a:solidFill>
        </a:fill>
      </a:tcStyle>
    </a:firstRow>
  </a:tblStyle>
  <a:tblStyle styleId="{33BA23B1-9221-436E-865A-0063620EA4FD}"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wholeTbl>
    <a:band2H>
      <a:tcTxStyle b="def" i="def"/>
      <a:tcStyle>
        <a:tcBdr/>
        <a:fill>
          <a:solidFill>
            <a:srgbClr val="AAAAAA">
              <a:alpha val="3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firstRow>
  </a:tblStyle>
  <a:tblStyle styleId="{2708684C-4D16-4618-839F-0558EEFCDFE6}"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wholeTbl>
    <a:band2H>
      <a:tcTxStyle b="def" i="def"/>
      <a:tcStyle>
        <a:tcBdr/>
        <a:fill>
          <a:solidFill>
            <a:srgbClr val="AAAAAA">
              <a:alpha val="20000"/>
            </a:srgbClr>
          </a:solidFill>
        </a:fill>
      </a:tcStyle>
    </a:band2H>
    <a:firstCol>
      <a:tcTxStyle b="off" i="off">
        <a:fontRef idx="minor">
          <a:srgbClr val="363929"/>
        </a:fontRef>
        <a:srgbClr val="363929"/>
      </a:tcTxStyle>
      <a:tcStyle>
        <a:tcBdr>
          <a:left>
            <a:ln w="12700" cap="flat">
              <a:solidFill>
                <a:srgbClr val="B8B8B8"/>
              </a:solidFill>
              <a:prstDash val="solid"/>
              <a:miter lim="400000"/>
            </a:ln>
          </a:left>
          <a:right>
            <a:ln w="25400" cap="flat">
              <a:solidFill>
                <a:srgbClr val="B8B8B8"/>
              </a:solidFill>
              <a:prstDash val="solid"/>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firstCol>
    <a:lastRow>
      <a:tcTxStyle b="off" i="off">
        <a:fontRef idx="minor">
          <a:srgbClr val="363929"/>
        </a:fontRef>
        <a:srgbClr val="363929"/>
      </a:tcTxStyle>
      <a:tcStyle>
        <a:tcBdr>
          <a:left>
            <a:ln w="12700" cap="flat">
              <a:noFill/>
              <a:miter lim="400000"/>
            </a:ln>
          </a:left>
          <a:right>
            <a:ln w="12700" cap="flat">
              <a:noFill/>
              <a:miter lim="400000"/>
            </a:ln>
          </a:right>
          <a:top>
            <a:ln w="254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lastRow>
    <a:firstRow>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prstDash val="solid"/>
              <a:miter lim="400000"/>
            </a:ln>
          </a:top>
          <a:bottom>
            <a:ln w="254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5" name="Shape 135"/>
          <p:cNvSpPr/>
          <p:nvPr>
            <p:ph type="sldImg"/>
          </p:nvPr>
        </p:nvSpPr>
        <p:spPr>
          <a:xfrm>
            <a:off x="1143000" y="685800"/>
            <a:ext cx="4572000" cy="3429000"/>
          </a:xfrm>
          <a:prstGeom prst="rect">
            <a:avLst/>
          </a:prstGeom>
        </p:spPr>
        <p:txBody>
          <a:bodyPr/>
          <a:lstStyle/>
          <a:p>
            <a:pPr/>
          </a:p>
        </p:txBody>
      </p:sp>
      <p:sp>
        <p:nvSpPr>
          <p:cNvPr id="136" name="Shape 1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prstGeom prst="rect">
            <a:avLst/>
          </a:prstGeom>
        </p:spPr>
        <p:txBody>
          <a:bodyPr/>
          <a:lstStyle/>
          <a:p>
            <a:pPr/>
            <a:r>
              <a:t>Title Text</a:t>
            </a:r>
          </a:p>
        </p:txBody>
      </p:sp>
      <p:sp>
        <p:nvSpPr>
          <p:cNvPr id="12"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 name="Body Level One…"/>
          <p:cNvSpPr txBox="1"/>
          <p:nvPr>
            <p:ph type="body" idx="1"/>
          </p:nvPr>
        </p:nvSpPr>
        <p:spPr>
          <a:xfrm>
            <a:off x="1955800" y="1663700"/>
            <a:ext cx="9753600" cy="6413500"/>
          </a:xfrm>
          <a:prstGeom prst="rect">
            <a:avLst/>
          </a:prstGeom>
        </p:spPr>
        <p:txBody>
          <a:bodyPr anchor="ctr"/>
          <a:lstStyle>
            <a:lvl1pPr marL="546100" indent="-546100" algn="l">
              <a:spcBef>
                <a:spcPts val="5000"/>
              </a:spcBef>
              <a:buSzPct val="35000"/>
              <a:buBlip>
                <a:blip r:embed="rId3"/>
              </a:buBlip>
              <a:defRPr sz="4000"/>
            </a:lvl1pPr>
            <a:lvl2pPr marL="1092200" indent="-546100" algn="l">
              <a:spcBef>
                <a:spcPts val="5000"/>
              </a:spcBef>
              <a:buSzPct val="35000"/>
              <a:buBlip>
                <a:blip r:embed="rId3"/>
              </a:buBlip>
              <a:defRPr sz="4000"/>
            </a:lvl2pPr>
            <a:lvl3pPr marL="1638300" indent="-546100" algn="l">
              <a:spcBef>
                <a:spcPts val="5000"/>
              </a:spcBef>
              <a:buSzPct val="35000"/>
              <a:buBlip>
                <a:blip r:embed="rId3"/>
              </a:buBlip>
              <a:defRPr sz="4000"/>
            </a:lvl3pPr>
            <a:lvl4pPr marL="2184400" indent="-546100" algn="l">
              <a:spcBef>
                <a:spcPts val="5000"/>
              </a:spcBef>
              <a:buSzPct val="35000"/>
              <a:buBlip>
                <a:blip r:embed="rId3"/>
              </a:buBlip>
              <a:defRPr sz="4000"/>
            </a:lvl4pPr>
            <a:lvl5pPr marL="2730500" indent="-546100" algn="l">
              <a:spcBef>
                <a:spcPts val="5000"/>
              </a:spcBef>
              <a:buSzPct val="35000"/>
              <a:buBlip>
                <a:blip r:embed="rId3"/>
              </a:buBlip>
              <a:defRPr sz="40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Low angle view of modern buildings under a bright sky"/>
          <p:cNvSpPr/>
          <p:nvPr>
            <p:ph type="pic" idx="21"/>
          </p:nvPr>
        </p:nvSpPr>
        <p:spPr>
          <a:xfrm>
            <a:off x="-5219700" y="762000"/>
            <a:ext cx="12370293" cy="8229859"/>
          </a:xfrm>
          <a:prstGeom prst="rect">
            <a:avLst/>
          </a:prstGeom>
          <a:ln w="9525">
            <a:round/>
          </a:ln>
        </p:spPr>
        <p:txBody>
          <a:bodyPr lIns="91439" tIns="45719" rIns="91439" bIns="45719">
            <a:noAutofit/>
          </a:bodyPr>
          <a:lstStyle/>
          <a:p>
            <a:pPr/>
          </a:p>
        </p:txBody>
      </p:sp>
      <p:sp>
        <p:nvSpPr>
          <p:cNvPr id="103" name="High speed train moving through a train station with motion blur"/>
          <p:cNvSpPr/>
          <p:nvPr>
            <p:ph type="pic" sz="quarter" idx="22"/>
          </p:nvPr>
        </p:nvSpPr>
        <p:spPr>
          <a:xfrm>
            <a:off x="7505700" y="749300"/>
            <a:ext cx="4764559" cy="3175000"/>
          </a:xfrm>
          <a:prstGeom prst="rect">
            <a:avLst/>
          </a:prstGeom>
          <a:ln w="9525">
            <a:round/>
          </a:ln>
        </p:spPr>
        <p:txBody>
          <a:bodyPr lIns="91439" tIns="45719" rIns="91439" bIns="45719">
            <a:noAutofit/>
          </a:bodyPr>
          <a:lstStyle/>
          <a:p>
            <a:pPr/>
          </a:p>
        </p:txBody>
      </p:sp>
      <p:sp>
        <p:nvSpPr>
          <p:cNvPr id="104" name="Close-up of a collection of coins from various countries"/>
          <p:cNvSpPr/>
          <p:nvPr>
            <p:ph type="pic" sz="half" idx="23"/>
          </p:nvPr>
        </p:nvSpPr>
        <p:spPr>
          <a:xfrm>
            <a:off x="6830042" y="4305908"/>
            <a:ext cx="6117768" cy="4977876"/>
          </a:xfrm>
          <a:prstGeom prst="rect">
            <a:avLst/>
          </a:prstGeom>
          <a:ln w="9525">
            <a:round/>
          </a:ln>
        </p:spPr>
        <p:txBody>
          <a:bodyPr lIns="91439" tIns="45719" rIns="91439" bIns="45719">
            <a:noAutofit/>
          </a:bodyPr>
          <a:lstStyle/>
          <a:p>
            <a:pP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 name="–Johnny Appleseed"/>
          <p:cNvSpPr txBox="1"/>
          <p:nvPr>
            <p:ph type="body" sz="quarter" idx="21"/>
          </p:nvPr>
        </p:nvSpPr>
        <p:spPr>
          <a:xfrm>
            <a:off x="1625600" y="6362700"/>
            <a:ext cx="10464800" cy="537213"/>
          </a:xfrm>
          <a:prstGeom prst="rect">
            <a:avLst/>
          </a:prstGeom>
        </p:spPr>
        <p:txBody>
          <a:bodyPr>
            <a:spAutoFit/>
          </a:bodyPr>
          <a:lstStyle>
            <a:lvl1pPr defTabSz="584200">
              <a:defRPr sz="2800"/>
            </a:lvl1pPr>
          </a:lstStyle>
          <a:p>
            <a:pPr>
              <a:defRPr>
                <a:effectLst/>
              </a:defRPr>
            </a:pPr>
            <a:r>
              <a:t>–Johnny Appleseed</a:t>
            </a:r>
          </a:p>
        </p:txBody>
      </p:sp>
      <p:sp>
        <p:nvSpPr>
          <p:cNvPr id="113" name="“Type a quote here.”"/>
          <p:cNvSpPr txBox="1"/>
          <p:nvPr>
            <p:ph type="body" sz="quarter" idx="22"/>
          </p:nvPr>
        </p:nvSpPr>
        <p:spPr>
          <a:xfrm>
            <a:off x="1625600" y="4254500"/>
            <a:ext cx="10464800" cy="711204"/>
          </a:xfrm>
          <a:prstGeom prst="rect">
            <a:avLst/>
          </a:prstGeom>
        </p:spPr>
        <p:txBody>
          <a:bodyPr anchor="ctr">
            <a:spAutoFit/>
          </a:bodyPr>
          <a:lstStyle>
            <a:lvl1pPr defTabSz="584200">
              <a:spcBef>
                <a:spcPts val="2400"/>
              </a:spcBef>
              <a:defRPr sz="4000"/>
            </a:lvl1pPr>
          </a:lstStyle>
          <a:p>
            <a:pPr>
              <a:defRPr>
                <a:effectLst/>
              </a:defRPr>
            </a:pPr>
            <a:r>
              <a:t>“Type a quote here.”</a:t>
            </a: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1" name="Low angle view of modern buildings under a bright sky"/>
          <p:cNvSpPr/>
          <p:nvPr>
            <p:ph type="pic" idx="21"/>
          </p:nvPr>
        </p:nvSpPr>
        <p:spPr>
          <a:xfrm>
            <a:off x="-1295400" y="0"/>
            <a:ext cx="14660628" cy="9753600"/>
          </a:xfrm>
          <a:prstGeom prst="rect">
            <a:avLst/>
          </a:prstGeom>
        </p:spPr>
        <p:txBody>
          <a:bodyPr lIns="91439" tIns="45719" rIns="91439" bIns="45719">
            <a:noAutofit/>
          </a:bodyPr>
          <a:lstStyle/>
          <a:p>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Low angle view of modern buildings under a bright sky"/>
          <p:cNvSpPr/>
          <p:nvPr>
            <p:ph type="pic" sz="half" idx="21"/>
          </p:nvPr>
        </p:nvSpPr>
        <p:spPr>
          <a:xfrm>
            <a:off x="3479735" y="1447815"/>
            <a:ext cx="6586036" cy="4381638"/>
          </a:xfrm>
          <a:prstGeom prst="rect">
            <a:avLst/>
          </a:prstGeom>
          <a:ln w="9525">
            <a:round/>
          </a:ln>
        </p:spPr>
        <p:txBody>
          <a:bodyPr lIns="91439" tIns="45719" rIns="91439" bIns="45719">
            <a:noAutofit/>
          </a:bodyPr>
          <a:lstStyle/>
          <a:p>
            <a:pPr/>
          </a:p>
        </p:txBody>
      </p:sp>
      <p:sp>
        <p:nvSpPr>
          <p:cNvPr id="21" name="Title Text"/>
          <p:cNvSpPr txBox="1"/>
          <p:nvPr>
            <p:ph type="title"/>
          </p:nvPr>
        </p:nvSpPr>
        <p:spPr>
          <a:xfrm>
            <a:off x="1778000" y="6019800"/>
            <a:ext cx="10464800" cy="2019300"/>
          </a:xfrm>
          <a:prstGeom prst="rect">
            <a:avLst/>
          </a:prstGeom>
        </p:spPr>
        <p:txBody>
          <a:bodyPr anchor="ctr"/>
          <a:lstStyle/>
          <a:p>
            <a:pPr/>
            <a:r>
              <a:t>Title Text</a:t>
            </a:r>
          </a:p>
        </p:txBody>
      </p:sp>
      <p:sp>
        <p:nvSpPr>
          <p:cNvPr id="22" name="Body Level One…"/>
          <p:cNvSpPr txBox="1"/>
          <p:nvPr>
            <p:ph type="body" sz="quarter" idx="1"/>
          </p:nvPr>
        </p:nvSpPr>
        <p:spPr>
          <a:xfrm>
            <a:off x="1778000" y="7861300"/>
            <a:ext cx="10464800" cy="147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2222500" y="3581400"/>
            <a:ext cx="9575800" cy="2590800"/>
          </a:xfrm>
          <a:prstGeom prst="rect">
            <a:avLst/>
          </a:prstGeom>
        </p:spPr>
        <p:txBody>
          <a:bodyPr anchor="ctr"/>
          <a:lstStyle>
            <a:lvl1pPr>
              <a:defRPr sz="6800"/>
            </a:lvl1p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Low angle view of modern buildings under a bright sky"/>
          <p:cNvSpPr/>
          <p:nvPr>
            <p:ph type="pic" idx="21"/>
          </p:nvPr>
        </p:nvSpPr>
        <p:spPr>
          <a:xfrm>
            <a:off x="3345870" y="1602511"/>
            <a:ext cx="9136858" cy="6078679"/>
          </a:xfrm>
          <a:prstGeom prst="rect">
            <a:avLst/>
          </a:prstGeom>
          <a:ln w="9525">
            <a:round/>
          </a:ln>
        </p:spPr>
        <p:txBody>
          <a:bodyPr lIns="91439" tIns="45719" rIns="91439" bIns="45719">
            <a:noAutofit/>
          </a:bodyPr>
          <a:lstStyle/>
          <a:p>
            <a:pPr/>
          </a:p>
        </p:txBody>
      </p:sp>
      <p:sp>
        <p:nvSpPr>
          <p:cNvPr id="39" name="Title Text"/>
          <p:cNvSpPr txBox="1"/>
          <p:nvPr>
            <p:ph type="title"/>
          </p:nvPr>
        </p:nvSpPr>
        <p:spPr>
          <a:xfrm>
            <a:off x="1104900" y="1993900"/>
            <a:ext cx="6299200" cy="3124200"/>
          </a:xfrm>
          <a:prstGeom prst="rect">
            <a:avLst/>
          </a:prstGeom>
        </p:spPr>
        <p:txBody>
          <a:bodyPr/>
          <a:lstStyle>
            <a:lvl1pPr>
              <a:defRPr sz="6800"/>
            </a:lvl1pPr>
          </a:lstStyle>
          <a:p>
            <a:pPr/>
            <a:r>
              <a:t>Title Text</a:t>
            </a:r>
          </a:p>
        </p:txBody>
      </p:sp>
      <p:sp>
        <p:nvSpPr>
          <p:cNvPr id="40" name="Body Level One…"/>
          <p:cNvSpPr txBox="1"/>
          <p:nvPr>
            <p:ph type="body" sz="quarter" idx="1"/>
          </p:nvPr>
        </p:nvSpPr>
        <p:spPr>
          <a:xfrm>
            <a:off x="1104900" y="5257800"/>
            <a:ext cx="6299200" cy="2844800"/>
          </a:xfrm>
          <a:prstGeom prst="rect">
            <a:avLst/>
          </a:prstGeom>
        </p:spPr>
        <p:txBody>
          <a:bodyPr/>
          <a:lstStyle>
            <a:lvl1pPr>
              <a:defRPr sz="4000"/>
            </a:lvl1pPr>
            <a:lvl2pPr>
              <a:defRPr sz="4000"/>
            </a:lvl2pPr>
            <a:lvl3pPr>
              <a:defRPr sz="4000"/>
            </a:lvl3pPr>
            <a:lvl4pPr>
              <a:defRPr sz="4000"/>
            </a:lvl4pPr>
            <a:lvl5pPr>
              <a:defRPr sz="40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2044700" y="152400"/>
            <a:ext cx="9575800" cy="2590800"/>
          </a:xfrm>
          <a:prstGeom prst="rect">
            <a:avLst/>
          </a:prstGeom>
        </p:spPr>
        <p:txBody>
          <a:bodyPr anchor="ctr"/>
          <a:lstStyle>
            <a:lvl1pPr>
              <a:defRPr sz="6800"/>
            </a:lvl1pPr>
          </a:lstStyle>
          <a:p>
            <a:pPr/>
            <a:r>
              <a:t>Title Text</a:t>
            </a:r>
          </a:p>
        </p:txBody>
      </p:sp>
      <p:sp>
        <p:nvSpPr>
          <p:cNvPr id="49" name="Dariush Abtahi MD"/>
          <p:cNvSpPr txBox="1"/>
          <p:nvPr/>
        </p:nvSpPr>
        <p:spPr>
          <a:xfrm rot="16200000">
            <a:off x="547414" y="9050389"/>
            <a:ext cx="648400" cy="176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
                <a:effectLst>
                  <a:outerShdw sx="100000" sy="100000" kx="0" ky="0" algn="b" rotWithShape="0" blurRad="25400" dist="25400" dir="2700000">
                    <a:srgbClr val="FFFFFF">
                      <a:alpha val="50000"/>
                    </a:srgbClr>
                  </a:outerShdw>
                </a:effectLst>
              </a:defRPr>
            </a:lvl1pPr>
          </a:lstStyle>
          <a:p>
            <a:pPr/>
            <a:r>
              <a:t>Dariush Abtahi MD</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n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xfrm>
            <a:off x="2044700" y="3581400"/>
            <a:ext cx="9575800" cy="2590800"/>
          </a:xfrm>
          <a:prstGeom prst="rect">
            <a:avLst/>
          </a:prstGeom>
        </p:spPr>
        <p:txBody>
          <a:bodyPr anchor="ctr"/>
          <a:lstStyle>
            <a:lvl1pPr>
              <a:defRPr sz="6800"/>
            </a:lvl1p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5" name="Title Text"/>
          <p:cNvSpPr txBox="1"/>
          <p:nvPr>
            <p:ph type="title"/>
          </p:nvPr>
        </p:nvSpPr>
        <p:spPr>
          <a:xfrm>
            <a:off x="1968500" y="152400"/>
            <a:ext cx="9753600" cy="2590800"/>
          </a:xfrm>
          <a:prstGeom prst="rect">
            <a:avLst/>
          </a:prstGeom>
        </p:spPr>
        <p:txBody>
          <a:bodyPr anchor="ctr"/>
          <a:lstStyle>
            <a:lvl1pPr>
              <a:defRPr sz="6800"/>
            </a:lvl1pPr>
          </a:lstStyle>
          <a:p>
            <a:pPr/>
            <a:r>
              <a:t>Title Text</a:t>
            </a:r>
          </a:p>
        </p:txBody>
      </p:sp>
      <p:sp>
        <p:nvSpPr>
          <p:cNvPr id="66" name="Body Level One…"/>
          <p:cNvSpPr txBox="1"/>
          <p:nvPr>
            <p:ph type="body" idx="1"/>
          </p:nvPr>
        </p:nvSpPr>
        <p:spPr>
          <a:xfrm>
            <a:off x="1968500" y="2743200"/>
            <a:ext cx="9753600" cy="5842000"/>
          </a:xfrm>
          <a:prstGeom prst="rect">
            <a:avLst/>
          </a:prstGeom>
        </p:spPr>
        <p:txBody>
          <a:bodyPr anchor="ctr"/>
          <a:lstStyle>
            <a:lvl1pPr marL="546100" indent="-546100" algn="l">
              <a:spcBef>
                <a:spcPts val="5000"/>
              </a:spcBef>
              <a:buSzPct val="35000"/>
              <a:buBlip>
                <a:blip r:embed="rId3"/>
              </a:buBlip>
              <a:defRPr sz="4000"/>
            </a:lvl1pPr>
            <a:lvl2pPr marL="1092200" indent="-546100" algn="l">
              <a:spcBef>
                <a:spcPts val="5000"/>
              </a:spcBef>
              <a:buSzPct val="35000"/>
              <a:buBlip>
                <a:blip r:embed="rId3"/>
              </a:buBlip>
              <a:defRPr sz="4000"/>
            </a:lvl2pPr>
            <a:lvl3pPr marL="1638300" indent="-546100" algn="l">
              <a:spcBef>
                <a:spcPts val="5000"/>
              </a:spcBef>
              <a:buSzPct val="35000"/>
              <a:buBlip>
                <a:blip r:embed="rId3"/>
              </a:buBlip>
              <a:defRPr sz="4000"/>
            </a:lvl3pPr>
            <a:lvl4pPr marL="2184400" indent="-546100" algn="l">
              <a:spcBef>
                <a:spcPts val="5000"/>
              </a:spcBef>
              <a:buSzPct val="35000"/>
              <a:buBlip>
                <a:blip r:embed="rId3"/>
              </a:buBlip>
              <a:defRPr sz="4000"/>
            </a:lvl4pPr>
            <a:lvl5pPr marL="2730500" indent="-546100" algn="l">
              <a:spcBef>
                <a:spcPts val="5000"/>
              </a:spcBef>
              <a:buSzPct val="35000"/>
              <a:buBlip>
                <a:blip r:embed="rId3"/>
              </a:buBlip>
              <a:defRPr sz="40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 name="Low angle view of modern buildings under a bright sky"/>
          <p:cNvSpPr/>
          <p:nvPr>
            <p:ph type="pic" sz="half" idx="21"/>
          </p:nvPr>
        </p:nvSpPr>
        <p:spPr>
          <a:xfrm>
            <a:off x="3438142" y="2844292"/>
            <a:ext cx="8437767" cy="5613580"/>
          </a:xfrm>
          <a:prstGeom prst="rect">
            <a:avLst/>
          </a:prstGeom>
          <a:ln w="9525">
            <a:round/>
          </a:ln>
        </p:spPr>
        <p:txBody>
          <a:bodyPr lIns="91439" tIns="45719" rIns="91439" bIns="45719">
            <a:noAutofit/>
          </a:bodyPr>
          <a:lstStyle/>
          <a:p>
            <a:pPr/>
          </a:p>
        </p:txBody>
      </p:sp>
      <p:sp>
        <p:nvSpPr>
          <p:cNvPr id="75" name="Title Text"/>
          <p:cNvSpPr txBox="1"/>
          <p:nvPr>
            <p:ph type="title"/>
          </p:nvPr>
        </p:nvSpPr>
        <p:spPr>
          <a:xfrm>
            <a:off x="1968500" y="152400"/>
            <a:ext cx="9753600" cy="2590800"/>
          </a:xfrm>
          <a:prstGeom prst="rect">
            <a:avLst/>
          </a:prstGeom>
        </p:spPr>
        <p:txBody>
          <a:bodyPr anchor="ctr"/>
          <a:lstStyle>
            <a:lvl1pPr>
              <a:defRPr sz="6800"/>
            </a:lvl1pPr>
          </a:lstStyle>
          <a:p>
            <a:pPr/>
            <a:r>
              <a:t>Title Text</a:t>
            </a:r>
          </a:p>
        </p:txBody>
      </p:sp>
      <p:sp>
        <p:nvSpPr>
          <p:cNvPr id="76" name="Body Level One…"/>
          <p:cNvSpPr txBox="1"/>
          <p:nvPr>
            <p:ph type="body" sz="half" idx="1"/>
          </p:nvPr>
        </p:nvSpPr>
        <p:spPr>
          <a:xfrm>
            <a:off x="1968500" y="2743200"/>
            <a:ext cx="4876800" cy="5842000"/>
          </a:xfrm>
          <a:prstGeom prst="rect">
            <a:avLst/>
          </a:prstGeom>
        </p:spPr>
        <p:txBody>
          <a:bodyPr anchor="ctr"/>
          <a:lstStyle>
            <a:lvl1pPr marL="406400" indent="-406400" algn="l">
              <a:spcBef>
                <a:spcPts val="4000"/>
              </a:spcBef>
              <a:buSzPct val="35000"/>
              <a:buBlip>
                <a:blip r:embed="rId3"/>
              </a:buBlip>
              <a:defRPr sz="3000"/>
            </a:lvl1pPr>
            <a:lvl2pPr marL="812800" indent="-406400" algn="l">
              <a:spcBef>
                <a:spcPts val="4000"/>
              </a:spcBef>
              <a:buSzPct val="35000"/>
              <a:buBlip>
                <a:blip r:embed="rId3"/>
              </a:buBlip>
              <a:defRPr sz="3000"/>
            </a:lvl2pPr>
            <a:lvl3pPr marL="1219200" indent="-406400" algn="l">
              <a:spcBef>
                <a:spcPts val="4000"/>
              </a:spcBef>
              <a:buSzPct val="35000"/>
              <a:buBlip>
                <a:blip r:embed="rId3"/>
              </a:buBlip>
              <a:defRPr sz="3000"/>
            </a:lvl3pPr>
            <a:lvl4pPr marL="1625600" indent="-406400" algn="l">
              <a:spcBef>
                <a:spcPts val="4000"/>
              </a:spcBef>
              <a:buSzPct val="35000"/>
              <a:buBlip>
                <a:blip r:embed="rId3"/>
              </a:buBlip>
              <a:defRPr sz="3000"/>
            </a:lvl4pPr>
            <a:lvl5pPr marL="2032000" indent="-406400" algn="l">
              <a:spcBef>
                <a:spcPts val="4000"/>
              </a:spcBef>
              <a:buSzPct val="35000"/>
              <a:buBlip>
                <a:blip r:embed="rId3"/>
              </a:buBlip>
              <a:defRPr sz="30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Photo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 name="Low angle view of modern buildings under a bright sky"/>
          <p:cNvSpPr/>
          <p:nvPr>
            <p:ph type="pic" sz="half" idx="21"/>
          </p:nvPr>
        </p:nvSpPr>
        <p:spPr>
          <a:xfrm>
            <a:off x="3972411" y="2181892"/>
            <a:ext cx="8115301" cy="5399046"/>
          </a:xfrm>
          <a:prstGeom prst="rect">
            <a:avLst/>
          </a:prstGeom>
          <a:ln w="9525">
            <a:round/>
          </a:ln>
        </p:spPr>
        <p:txBody>
          <a:bodyPr lIns="91439" tIns="45719" rIns="91439" bIns="45719">
            <a:noAutofit/>
          </a:bodyPr>
          <a:lstStyle/>
          <a:p>
            <a:pPr/>
          </a:p>
        </p:txBody>
      </p:sp>
      <p:sp>
        <p:nvSpPr>
          <p:cNvPr id="85" name="Title Text"/>
          <p:cNvSpPr txBox="1"/>
          <p:nvPr>
            <p:ph type="title"/>
          </p:nvPr>
        </p:nvSpPr>
        <p:spPr>
          <a:xfrm>
            <a:off x="1104900" y="1993900"/>
            <a:ext cx="6299200" cy="3124200"/>
          </a:xfrm>
          <a:prstGeom prst="rect">
            <a:avLst/>
          </a:prstGeom>
        </p:spPr>
        <p:txBody>
          <a:bodyPr/>
          <a:lstStyle>
            <a:lvl1pPr>
              <a:defRPr sz="6800"/>
            </a:lvl1pPr>
          </a:lstStyle>
          <a:p>
            <a:pPr/>
            <a:r>
              <a:t>Title Text</a:t>
            </a:r>
          </a:p>
        </p:txBody>
      </p:sp>
      <p:sp>
        <p:nvSpPr>
          <p:cNvPr id="86" name="Body Level One…"/>
          <p:cNvSpPr txBox="1"/>
          <p:nvPr>
            <p:ph type="body" sz="quarter" idx="1"/>
          </p:nvPr>
        </p:nvSpPr>
        <p:spPr>
          <a:xfrm>
            <a:off x="1104900" y="5257800"/>
            <a:ext cx="6299200" cy="2857500"/>
          </a:xfrm>
          <a:prstGeom prst="rect">
            <a:avLst/>
          </a:prstGeom>
        </p:spPr>
        <p:txBody>
          <a:bodyPr/>
          <a:lstStyle>
            <a:lvl1pPr>
              <a:defRPr sz="4000"/>
            </a:lvl1pPr>
            <a:lvl2pPr>
              <a:defRPr sz="4000"/>
            </a:lvl2pPr>
            <a:lvl3pPr>
              <a:defRPr sz="4000"/>
            </a:lvl3pPr>
            <a:lvl4pPr>
              <a:defRPr sz="4000"/>
            </a:lvl4pPr>
            <a:lvl5pPr>
              <a:defRPr sz="4000"/>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778000" y="1765300"/>
            <a:ext cx="10464800" cy="312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Title Text</a:t>
            </a:r>
          </a:p>
        </p:txBody>
      </p:sp>
      <p:sp>
        <p:nvSpPr>
          <p:cNvPr id="3" name="Body Level One…"/>
          <p:cNvSpPr txBox="1"/>
          <p:nvPr>
            <p:ph type="body" idx="1"/>
          </p:nvPr>
        </p:nvSpPr>
        <p:spPr>
          <a:xfrm>
            <a:off x="1778000" y="5029200"/>
            <a:ext cx="10464800" cy="154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2153899" y="9166859"/>
            <a:ext cx="453239" cy="462282"/>
          </a:xfrm>
          <a:prstGeom prst="rect">
            <a:avLst/>
          </a:prstGeom>
          <a:ln w="12700">
            <a:miter lim="400000"/>
          </a:ln>
        </p:spPr>
        <p:txBody>
          <a:bodyPr wrap="none" lIns="50800" tIns="50800" rIns="50800" bIns="50800" anchor="ctr">
            <a:spAutoFit/>
          </a:bodyPr>
          <a:lstStyle>
            <a:lvl1pPr algn="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1pPr>
      <a:lvl2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2pPr>
      <a:lvl3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3pPr>
      <a:lvl4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4pPr>
      <a:lvl5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5pPr>
      <a:lvl6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6pPr>
      <a:lvl7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7pPr>
      <a:lvl8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8pPr>
      <a:lvl9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9pPr>
    </p:titleStyle>
    <p:bodyStyle>
      <a:lvl1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1pPr>
      <a:lvl2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2pPr>
      <a:lvl3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3pPr>
      <a:lvl4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4pPr>
      <a:lvl5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5pPr>
      <a:lvl6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6pPr>
      <a:lvl7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7pPr>
      <a:lvl8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8pPr>
      <a:lvl9pPr marL="0" marR="0" indent="0" algn="ctr" defTabSz="457200" rtl="0" latinLnBrk="0">
        <a:lnSpc>
          <a:spcPct val="100000"/>
        </a:lnSpc>
        <a:spcBef>
          <a:spcPts val="0"/>
        </a:spcBef>
        <a:spcAft>
          <a:spcPts val="0"/>
        </a:spcAft>
        <a:buClrTx/>
        <a:buSzTx/>
        <a:buFontTx/>
        <a:buNone/>
        <a:tabLst/>
        <a:defRPr b="0" baseline="0" cap="none" i="0" spc="0" strike="noStrike" sz="42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9pPr>
    </p:bodyStyle>
    <p:otherStyle>
      <a:lvl1pPr marL="0" marR="0" indent="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1pPr>
      <a:lvl2pPr marL="0" marR="0" indent="2286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2pPr>
      <a:lvl3pPr marL="0" marR="0" indent="4572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3pPr>
      <a:lvl4pPr marL="0" marR="0" indent="6858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4pPr>
      <a:lvl5pPr marL="0" marR="0" indent="9144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5pPr>
      <a:lvl6pPr marL="0" marR="0" indent="11430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6pPr>
      <a:lvl7pPr marL="0" marR="0" indent="13716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7pPr>
      <a:lvl8pPr marL="0" marR="0" indent="16002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8pPr>
      <a:lvl9pPr marL="0" marR="0" indent="1828800" algn="r" defTabSz="457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tim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 Id="rId3"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 Id="rId3" Type="http://schemas.openxmlformats.org/officeDocument/2006/relationships/image" Target="../media/image13.png"/><Relationship Id="rId4"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 Id="rId3" Type="http://schemas.openxmlformats.org/officeDocument/2006/relationships/image" Target="../media/image2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hyperlink" Target="https://www.drugabuse.gov/download/18910/substance-use-in-women-research-report.pdf?v=b802679e27577e5e5365092466ac42e8" TargetMode="External"/><Relationship Id="rId4" Type="http://schemas.openxmlformats.org/officeDocument/2006/relationships/hyperlink" Target="https://www.who.int/news/item/20-01-2020-smoking-greatly-increases-risk-of-complications-after-surgery" TargetMode="External"/><Relationship Id="rId5" Type="http://schemas.openxmlformats.org/officeDocument/2006/relationships/hyperlink" Target="https://doi.org/10.1016/j.ajog.2019.03.022" TargetMode="External"/><Relationship Id="rId6" Type="http://schemas.openxmlformats.org/officeDocument/2006/relationships/hyperlink" Target="https://resources.wfsahq.org/atotw/management-of-pregnant-women-with-a-history-of-addictions-or-substance-misuse/"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Management of pregnant women with a history of addictions/substance absuse"/>
          <p:cNvSpPr txBox="1"/>
          <p:nvPr>
            <p:ph type="title"/>
          </p:nvPr>
        </p:nvSpPr>
        <p:spPr>
          <a:prstGeom prst="rect">
            <a:avLst/>
          </a:prstGeom>
        </p:spPr>
        <p:txBody>
          <a:bodyPr/>
          <a:lstStyle>
            <a:lvl1pPr defTabSz="361188">
              <a:tabLst>
                <a:tab pos="1168400" algn="l"/>
              </a:tabLst>
              <a:defRPr sz="5372">
                <a:effectLst>
                  <a:outerShdw sx="100000" sy="100000" kx="0" ky="0" algn="b" rotWithShape="0" blurRad="20066" dist="20066" dir="2700000">
                    <a:srgbClr val="FFFFFF">
                      <a:alpha val="50000"/>
                    </a:srgbClr>
                  </a:outerShdw>
                </a:effectLst>
              </a:defRPr>
            </a:lvl1pPr>
          </a:lstStyle>
          <a:p>
            <a:pPr/>
            <a:r>
              <a:t>Management of pregnant women with a history of addictions/substance absuse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600"/>
            <a:ext cx="4421633" cy="6045200"/>
          </a:xfrm>
          <a:prstGeom prst="rect">
            <a:avLst/>
          </a:prstGeom>
        </p:spPr>
      </p:pic>
      <p:sp>
        <p:nvSpPr>
          <p:cNvPr id="197" name="COCAINE"/>
          <p:cNvSpPr txBox="1"/>
          <p:nvPr>
            <p:ph type="title"/>
          </p:nvPr>
        </p:nvSpPr>
        <p:spPr>
          <a:prstGeom prst="rect">
            <a:avLst/>
          </a:prstGeom>
        </p:spPr>
        <p:txBody>
          <a:bodyPr/>
          <a:lstStyle/>
          <a:p>
            <a:pPr/>
            <a:r>
              <a:t>COCAINE</a:t>
            </a:r>
          </a:p>
        </p:txBody>
      </p:sp>
      <p:sp>
        <p:nvSpPr>
          <p:cNvPr id="198" name="Slide Subtitle"/>
          <p:cNvSpPr txBox="1"/>
          <p:nvPr>
            <p:ph type="body" sz="half" idx="1"/>
          </p:nvPr>
        </p:nvSpPr>
        <p:spPr>
          <a:prstGeom prst="rect">
            <a:avLst/>
          </a:prstGeom>
        </p:spPr>
        <p:txBody>
          <a:bodyPr/>
          <a:lstStyle/>
          <a:p>
            <a:pPr marL="409575" indent="-409575">
              <a:buSzPct val="95000"/>
              <a:buChar char="•"/>
              <a:defRPr>
                <a:effectLst/>
              </a:defRPr>
            </a:pPr>
            <a:r>
              <a:t>Commonly used in pregnancy in developed countries</a:t>
            </a:r>
          </a:p>
          <a:p>
            <a:pPr marL="409575" indent="-409575">
              <a:buSzPct val="95000"/>
              <a:buChar char="•"/>
              <a:defRPr>
                <a:effectLst/>
              </a:defRPr>
            </a:pPr>
            <a:r>
              <a:t>Not specific to any particular cohort</a:t>
            </a:r>
          </a:p>
          <a:p>
            <a:pPr marL="409575" indent="-409575">
              <a:buSzPct val="95000"/>
              <a:buChar char="•"/>
              <a:defRPr>
                <a:effectLst/>
              </a:defRPr>
            </a:pPr>
            <a:r>
              <a:t>Often co-abused</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COCAINE"/>
          <p:cNvSpPr txBox="1"/>
          <p:nvPr>
            <p:ph type="title"/>
          </p:nvPr>
        </p:nvSpPr>
        <p:spPr>
          <a:prstGeom prst="rect">
            <a:avLst/>
          </a:prstGeom>
        </p:spPr>
        <p:txBody>
          <a:bodyPr/>
          <a:lstStyle/>
          <a:p>
            <a:pPr/>
            <a:r>
              <a:t>COCAINE</a:t>
            </a:r>
          </a:p>
        </p:txBody>
      </p:sp>
      <p:sp>
        <p:nvSpPr>
          <p:cNvPr id="201" name="4-fold increase in rates of emergency caesarean section following placental abruption and fetal distress."/>
          <p:cNvSpPr txBox="1"/>
          <p:nvPr/>
        </p:nvSpPr>
        <p:spPr>
          <a:xfrm>
            <a:off x="2044699" y="8050672"/>
            <a:ext cx="9575801" cy="981714"/>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800">
                <a:solidFill>
                  <a:srgbClr val="FFFFFF"/>
                </a:solidFill>
                <a:effectLst>
                  <a:outerShdw sx="100000" sy="100000" kx="0" ky="0" algn="b" rotWithShape="0" blurRad="25400" dist="12700" dir="5400000">
                    <a:srgbClr val="000000">
                      <a:alpha val="50000"/>
                    </a:srgbClr>
                  </a:outerShdw>
                </a:effectLst>
              </a:defRPr>
            </a:pPr>
            <a:r>
              <a:t>4-fold increase in rates of emergency caesarean section following </a:t>
            </a:r>
            <a:r>
              <a:rPr b="1">
                <a:solidFill>
                  <a:srgbClr val="C82506"/>
                </a:solidFill>
              </a:rPr>
              <a:t>placental abruption</a:t>
            </a:r>
            <a:r>
              <a:t> and </a:t>
            </a:r>
            <a:r>
              <a:rPr b="1">
                <a:solidFill>
                  <a:srgbClr val="C82506"/>
                </a:solidFill>
              </a:rPr>
              <a:t>fetal distress</a:t>
            </a:r>
          </a:p>
        </p:txBody>
      </p:sp>
      <p:sp>
        <p:nvSpPr>
          <p:cNvPr id="202" name="Cardiovascular sensitivity to cocaine increases in pregnancy which increases myocardial oxygen demand:…"/>
          <p:cNvSpPr txBox="1"/>
          <p:nvPr/>
        </p:nvSpPr>
        <p:spPr>
          <a:xfrm>
            <a:off x="2044699" y="2466881"/>
            <a:ext cx="9575801" cy="24879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 </a:t>
            </a:r>
            <a:r>
              <a:rPr b="1">
                <a:solidFill>
                  <a:srgbClr val="C82506"/>
                </a:solidFill>
              </a:rPr>
              <a:t>Cardiovascular</a:t>
            </a:r>
            <a:r>
              <a:t> sensitivity to cocaine in pregnancy → ⬆︎ myocardial oxygen demand:</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myocardial ischemia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infarction</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arrhythmias</a:t>
            </a:r>
          </a:p>
        </p:txBody>
      </p:sp>
      <p:sp>
        <p:nvSpPr>
          <p:cNvPr id="203" name="Respiratory complications:…"/>
          <p:cNvSpPr txBox="1"/>
          <p:nvPr/>
        </p:nvSpPr>
        <p:spPr>
          <a:xfrm>
            <a:off x="2145729" y="5249057"/>
            <a:ext cx="4411635" cy="1870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solidFill>
                  <a:srgbClr val="C82506"/>
                </a:solidFill>
              </a:rPr>
              <a:t>Respiratory</a:t>
            </a:r>
            <a:r>
              <a:t> complications: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asthma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pulmonary hemorrhage</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nasal septal collapse</a:t>
            </a:r>
          </a:p>
        </p:txBody>
      </p:sp>
      <p:grpSp>
        <p:nvGrpSpPr>
          <p:cNvPr id="206" name="Image"/>
          <p:cNvGrpSpPr/>
          <p:nvPr/>
        </p:nvGrpSpPr>
        <p:grpSpPr>
          <a:xfrm>
            <a:off x="7738448" y="3421314"/>
            <a:ext cx="3179523" cy="4485772"/>
            <a:chOff x="0" y="0"/>
            <a:chExt cx="3179521" cy="4485770"/>
          </a:xfrm>
        </p:grpSpPr>
        <p:pic>
          <p:nvPicPr>
            <p:cNvPr id="205" name="Image" descr="Image"/>
            <p:cNvPicPr>
              <a:picLocks noChangeAspect="1"/>
            </p:cNvPicPr>
            <p:nvPr/>
          </p:nvPicPr>
          <p:blipFill>
            <a:blip r:embed="rId3">
              <a:extLst/>
            </a:blip>
            <a:stretch>
              <a:fillRect/>
            </a:stretch>
          </p:blipFill>
          <p:spPr>
            <a:xfrm>
              <a:off x="127000" y="88900"/>
              <a:ext cx="2925522" cy="4155571"/>
            </a:xfrm>
            <a:prstGeom prst="rect">
              <a:avLst/>
            </a:prstGeom>
            <a:ln>
              <a:noFill/>
            </a:ln>
            <a:effectLst/>
          </p:spPr>
        </p:pic>
        <p:pic>
          <p:nvPicPr>
            <p:cNvPr id="204" name="Image" descr="Image"/>
            <p:cNvPicPr>
              <a:picLocks noChangeAspect="0"/>
            </p:cNvPicPr>
            <p:nvPr/>
          </p:nvPicPr>
          <p:blipFill>
            <a:blip r:embed="rId4">
              <a:extLst/>
            </a:blip>
            <a:stretch>
              <a:fillRect/>
            </a:stretch>
          </p:blipFill>
          <p:spPr>
            <a:xfrm>
              <a:off x="0" y="0"/>
              <a:ext cx="3179522" cy="448577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COCAINE"/>
          <p:cNvSpPr txBox="1"/>
          <p:nvPr>
            <p:ph type="title"/>
          </p:nvPr>
        </p:nvSpPr>
        <p:spPr>
          <a:prstGeom prst="rect">
            <a:avLst/>
          </a:prstGeom>
        </p:spPr>
        <p:txBody>
          <a:bodyPr/>
          <a:lstStyle/>
          <a:p>
            <a:pPr/>
            <a:r>
              <a:t>COCAINE</a:t>
            </a:r>
          </a:p>
        </p:txBody>
      </p:sp>
      <p:sp>
        <p:nvSpPr>
          <p:cNvPr id="209" name="Acute intoxication (pre-eclampsia):…"/>
          <p:cNvSpPr txBox="1"/>
          <p:nvPr/>
        </p:nvSpPr>
        <p:spPr>
          <a:xfrm>
            <a:off x="2202596" y="4941455"/>
            <a:ext cx="3337044" cy="32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Acute intoxication:</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hypertension</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seizures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hyper-reflexia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thrombocytopenia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proteinuria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edema</a:t>
            </a:r>
          </a:p>
        </p:txBody>
      </p:sp>
      <p:sp>
        <p:nvSpPr>
          <p:cNvPr id="210" name="Other complications:…"/>
          <p:cNvSpPr txBox="1"/>
          <p:nvPr/>
        </p:nvSpPr>
        <p:spPr>
          <a:xfrm>
            <a:off x="2129128" y="2758870"/>
            <a:ext cx="3483981" cy="1870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Other complications: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teratogenic effects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IUGR</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preterm labor</a:t>
            </a:r>
          </a:p>
        </p:txBody>
      </p:sp>
      <p:grpSp>
        <p:nvGrpSpPr>
          <p:cNvPr id="213" name="Image"/>
          <p:cNvGrpSpPr/>
          <p:nvPr/>
        </p:nvGrpSpPr>
        <p:grpSpPr>
          <a:xfrm>
            <a:off x="6458018" y="2618349"/>
            <a:ext cx="5062856" cy="6638633"/>
            <a:chOff x="0" y="0"/>
            <a:chExt cx="5062854" cy="6638631"/>
          </a:xfrm>
        </p:grpSpPr>
        <p:pic>
          <p:nvPicPr>
            <p:cNvPr id="212" name="Image" descr="Image"/>
            <p:cNvPicPr>
              <a:picLocks noChangeAspect="1"/>
            </p:cNvPicPr>
            <p:nvPr/>
          </p:nvPicPr>
          <p:blipFill>
            <a:blip r:embed="rId2">
              <a:extLst/>
            </a:blip>
            <a:srcRect l="0" t="6973" r="0" b="5568"/>
            <a:stretch>
              <a:fillRect/>
            </a:stretch>
          </p:blipFill>
          <p:spPr>
            <a:xfrm>
              <a:off x="127000" y="88900"/>
              <a:ext cx="4808855" cy="6308433"/>
            </a:xfrm>
            <a:prstGeom prst="rect">
              <a:avLst/>
            </a:prstGeom>
            <a:ln>
              <a:noFill/>
            </a:ln>
            <a:effectLst/>
          </p:spPr>
        </p:pic>
        <p:pic>
          <p:nvPicPr>
            <p:cNvPr id="211" name="Image" descr="Image"/>
            <p:cNvPicPr>
              <a:picLocks noChangeAspect="0"/>
            </p:cNvPicPr>
            <p:nvPr/>
          </p:nvPicPr>
          <p:blipFill>
            <a:blip r:embed="rId3">
              <a:extLst/>
            </a:blip>
            <a:stretch>
              <a:fillRect/>
            </a:stretch>
          </p:blipFill>
          <p:spPr>
            <a:xfrm>
              <a:off x="-1" y="0"/>
              <a:ext cx="5062856" cy="6638633"/>
            </a:xfrm>
            <a:prstGeom prst="rect">
              <a:avLst/>
            </a:prstGeom>
            <a:effectLst/>
          </p:spPr>
        </p:pic>
      </p:grpSp>
      <p:sp>
        <p:nvSpPr>
          <p:cNvPr id="214" name="(pre-eclampsia?)"/>
          <p:cNvSpPr txBox="1"/>
          <p:nvPr/>
        </p:nvSpPr>
        <p:spPr>
          <a:xfrm>
            <a:off x="2569190" y="8457541"/>
            <a:ext cx="2603856" cy="537213"/>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(pre-eclampsia?)</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COCAINE"/>
          <p:cNvSpPr txBox="1"/>
          <p:nvPr>
            <p:ph type="title"/>
          </p:nvPr>
        </p:nvSpPr>
        <p:spPr>
          <a:prstGeom prst="rect">
            <a:avLst/>
          </a:prstGeom>
        </p:spPr>
        <p:txBody>
          <a:bodyPr/>
          <a:lstStyle/>
          <a:p>
            <a:pPr/>
            <a:r>
              <a:t>COCAINE</a:t>
            </a:r>
          </a:p>
        </p:txBody>
      </p:sp>
      <p:sp>
        <p:nvSpPr>
          <p:cNvPr id="217" name="Acute intoxication (pre-eclampsia):…"/>
          <p:cNvSpPr txBox="1"/>
          <p:nvPr/>
        </p:nvSpPr>
        <p:spPr>
          <a:xfrm>
            <a:off x="2202596" y="4941455"/>
            <a:ext cx="3337044" cy="32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Acute intoxication:</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hypertension</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seizures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hyper-reflexia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thrombocytopenia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proteinuria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edema</a:t>
            </a:r>
          </a:p>
        </p:txBody>
      </p:sp>
      <p:sp>
        <p:nvSpPr>
          <p:cNvPr id="218" name="Other complications:…"/>
          <p:cNvSpPr txBox="1"/>
          <p:nvPr/>
        </p:nvSpPr>
        <p:spPr>
          <a:xfrm>
            <a:off x="2129128" y="2758870"/>
            <a:ext cx="3483981" cy="1870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Other complications: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teratogenic effects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IUGR</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preterm labor</a:t>
            </a:r>
          </a:p>
        </p:txBody>
      </p:sp>
      <p:grpSp>
        <p:nvGrpSpPr>
          <p:cNvPr id="221" name="Image"/>
          <p:cNvGrpSpPr/>
          <p:nvPr/>
        </p:nvGrpSpPr>
        <p:grpSpPr>
          <a:xfrm>
            <a:off x="6458018" y="2618349"/>
            <a:ext cx="5062856" cy="6638633"/>
            <a:chOff x="0" y="0"/>
            <a:chExt cx="5062854" cy="6638631"/>
          </a:xfrm>
        </p:grpSpPr>
        <p:pic>
          <p:nvPicPr>
            <p:cNvPr id="220" name="Image" descr="Image"/>
            <p:cNvPicPr>
              <a:picLocks noChangeAspect="1"/>
            </p:cNvPicPr>
            <p:nvPr/>
          </p:nvPicPr>
          <p:blipFill>
            <a:blip r:embed="rId2">
              <a:extLst/>
            </a:blip>
            <a:srcRect l="0" t="6973" r="0" b="5568"/>
            <a:stretch>
              <a:fillRect/>
            </a:stretch>
          </p:blipFill>
          <p:spPr>
            <a:xfrm>
              <a:off x="127000" y="88900"/>
              <a:ext cx="4808855" cy="6308433"/>
            </a:xfrm>
            <a:prstGeom prst="rect">
              <a:avLst/>
            </a:prstGeom>
            <a:ln>
              <a:noFill/>
            </a:ln>
            <a:effectLst/>
          </p:spPr>
        </p:pic>
        <p:pic>
          <p:nvPicPr>
            <p:cNvPr id="219" name="Image" descr="Image"/>
            <p:cNvPicPr>
              <a:picLocks noChangeAspect="0"/>
            </p:cNvPicPr>
            <p:nvPr/>
          </p:nvPicPr>
          <p:blipFill>
            <a:blip r:embed="rId3">
              <a:extLst/>
            </a:blip>
            <a:stretch>
              <a:fillRect/>
            </a:stretch>
          </p:blipFill>
          <p:spPr>
            <a:xfrm>
              <a:off x="-1" y="0"/>
              <a:ext cx="5062856" cy="6638633"/>
            </a:xfrm>
            <a:prstGeom prst="rect">
              <a:avLst/>
            </a:prstGeom>
            <a:effectLst/>
          </p:spPr>
        </p:pic>
      </p:grpSp>
      <p:sp>
        <p:nvSpPr>
          <p:cNvPr id="222" name="(pre-eclampsia?)"/>
          <p:cNvSpPr txBox="1"/>
          <p:nvPr/>
        </p:nvSpPr>
        <p:spPr>
          <a:xfrm>
            <a:off x="2569190" y="8457541"/>
            <a:ext cx="2603856" cy="537213"/>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(pre-eclampsia?)</a:t>
            </a:r>
          </a:p>
        </p:txBody>
      </p:sp>
      <p:sp>
        <p:nvSpPr>
          <p:cNvPr id="223" name="serotonin syndrome"/>
          <p:cNvSpPr txBox="1"/>
          <p:nvPr/>
        </p:nvSpPr>
        <p:spPr>
          <a:xfrm rot="18900000">
            <a:off x="621664" y="4063369"/>
            <a:ext cx="11761471" cy="1626862"/>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latin typeface="Helvetica Neue Medium"/>
                <a:ea typeface="Helvetica Neue Medium"/>
                <a:cs typeface="Helvetica Neue Medium"/>
                <a:sym typeface="Helvetica Neue Medium"/>
              </a:defRPr>
            </a:lvl1pPr>
          </a:lstStyle>
          <a:p>
            <a:pPr/>
            <a:r>
              <a:t>serotonin syndrome</a:t>
            </a:r>
          </a:p>
        </p:txBody>
      </p:sp>
      <p:sp>
        <p:nvSpPr>
          <p:cNvPr id="224" name="The mortality of severe serotonin syndrome is estimated to range from 2% to 12%"/>
          <p:cNvSpPr txBox="1"/>
          <p:nvPr/>
        </p:nvSpPr>
        <p:spPr>
          <a:xfrm>
            <a:off x="4594788" y="8235291"/>
            <a:ext cx="7025712" cy="981713"/>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2800">
                <a:solidFill>
                  <a:srgbClr val="C82506"/>
                </a:solidFill>
                <a:effectLst>
                  <a:outerShdw sx="100000" sy="100000" kx="0" ky="0" algn="b" rotWithShape="0" blurRad="25400" dist="12700" dir="5400000">
                    <a:srgbClr val="000000">
                      <a:alpha val="50000"/>
                    </a:srgbClr>
                  </a:outerShdw>
                </a:effectLst>
              </a:defRPr>
            </a:lvl1pPr>
          </a:lstStyle>
          <a:p>
            <a:pPr>
              <a:defRPr b="0">
                <a:solidFill>
                  <a:srgbClr val="FFFFFF"/>
                </a:solidFill>
              </a:defRPr>
            </a:pPr>
            <a:r>
              <a:rPr b="1">
                <a:solidFill>
                  <a:srgbClr val="C82506"/>
                </a:solidFill>
              </a:rPr>
              <a:t>The mortality of severe serotonin syndrome is estimated to range from 2% to 12%</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COCAINE"/>
          <p:cNvSpPr txBox="1"/>
          <p:nvPr>
            <p:ph type="title"/>
          </p:nvPr>
        </p:nvSpPr>
        <p:spPr>
          <a:prstGeom prst="rect">
            <a:avLst/>
          </a:prstGeom>
        </p:spPr>
        <p:txBody>
          <a:bodyPr/>
          <a:lstStyle/>
          <a:p>
            <a:pPr/>
            <a:r>
              <a:t>COCAINE</a:t>
            </a:r>
          </a:p>
        </p:txBody>
      </p:sp>
      <p:sp>
        <p:nvSpPr>
          <p:cNvPr id="227" name="Neuraxial techniques:the ideal method to deliver analgesia and anesthesia in patients who abuse cocaine"/>
          <p:cNvSpPr txBox="1"/>
          <p:nvPr/>
        </p:nvSpPr>
        <p:spPr>
          <a:xfrm>
            <a:off x="2044699" y="3463887"/>
            <a:ext cx="9575801" cy="5412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Ideal method- </a:t>
            </a:r>
            <a:r>
              <a:rPr b="1">
                <a:solidFill>
                  <a:srgbClr val="EE230C"/>
                </a:solidFill>
                <a:latin typeface="Helvetica Neue"/>
                <a:ea typeface="Helvetica Neue"/>
                <a:cs typeface="Helvetica Neue"/>
                <a:sym typeface="Helvetica Neue"/>
              </a:rPr>
              <a:t>cocaine-induced thrombocytopenia</a:t>
            </a:r>
          </a:p>
        </p:txBody>
      </p:sp>
      <p:sp>
        <p:nvSpPr>
          <p:cNvPr id="228" name="Neuraxial techniques"/>
          <p:cNvSpPr txBox="1"/>
          <p:nvPr/>
        </p:nvSpPr>
        <p:spPr>
          <a:xfrm>
            <a:off x="2102181" y="2834937"/>
            <a:ext cx="3364485" cy="537213"/>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Neuraxial techniques</a:t>
            </a:r>
          </a:p>
        </p:txBody>
      </p:sp>
      <p:sp>
        <p:nvSpPr>
          <p:cNvPr id="229" name="Physiological alterations in pain perception → inadequate analgesia despite a functioning epidural catheter"/>
          <p:cNvSpPr txBox="1"/>
          <p:nvPr/>
        </p:nvSpPr>
        <p:spPr>
          <a:xfrm>
            <a:off x="2044699" y="4384053"/>
            <a:ext cx="9575801" cy="9854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Physiological alterations in pain perception → inadequate analgesia despite a functioning </a:t>
            </a:r>
            <a:r>
              <a:rPr b="1">
                <a:solidFill>
                  <a:srgbClr val="C82506"/>
                </a:solidFill>
              </a:rPr>
              <a:t>epidural</a:t>
            </a:r>
            <a:r>
              <a:t> catheter</a:t>
            </a:r>
          </a:p>
        </p:txBody>
      </p:sp>
      <p:sp>
        <p:nvSpPr>
          <p:cNvPr id="230" name="Intrathecal opioids may have a reduced duration of action due to pronounced abnormalities in mu and kappa opioid receptor densities as a result of cocaine addiction."/>
          <p:cNvSpPr txBox="1"/>
          <p:nvPr/>
        </p:nvSpPr>
        <p:spPr>
          <a:xfrm>
            <a:off x="2044699" y="5532588"/>
            <a:ext cx="9575801" cy="15951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solidFill>
                  <a:srgbClr val="C82506"/>
                </a:solidFill>
              </a:rPr>
              <a:t>Intrathecal opioids</a:t>
            </a:r>
            <a:r>
              <a:t>: ⬇︎ duration of action (abnormalities in mu and kappa opioid receptor densities as a result of cocaine addiction)</a:t>
            </a:r>
          </a:p>
        </p:txBody>
      </p:sp>
      <p:sp>
        <p:nvSpPr>
          <p:cNvPr id="231" name="Phenylephrine is the preferred vasopressor as cocaine use can cause  resistance to ephedrine."/>
          <p:cNvSpPr txBox="1"/>
          <p:nvPr/>
        </p:nvSpPr>
        <p:spPr>
          <a:xfrm>
            <a:off x="2044699" y="7290754"/>
            <a:ext cx="9575801" cy="981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solidFill>
                  <a:srgbClr val="C82506"/>
                </a:solidFill>
              </a:rPr>
              <a:t>Phenylephrine</a:t>
            </a:r>
            <a:r>
              <a:t> is the preferred vasopressor as cocaine use can cause  resistance to ephedrine.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COCAINE"/>
          <p:cNvSpPr txBox="1"/>
          <p:nvPr>
            <p:ph type="title"/>
          </p:nvPr>
        </p:nvSpPr>
        <p:spPr>
          <a:prstGeom prst="rect">
            <a:avLst/>
          </a:prstGeom>
        </p:spPr>
        <p:txBody>
          <a:bodyPr/>
          <a:lstStyle/>
          <a:p>
            <a:pPr/>
            <a:r>
              <a:t>COCAINE</a:t>
            </a:r>
          </a:p>
        </p:txBody>
      </p:sp>
      <p:sp>
        <p:nvSpPr>
          <p:cNvPr id="234" name="In patients who abuse cocaine, supplemental agents(s) are advised to obtund the hypertensive response to laryngoscopy."/>
          <p:cNvSpPr txBox="1"/>
          <p:nvPr/>
        </p:nvSpPr>
        <p:spPr>
          <a:xfrm>
            <a:off x="2044699" y="2735992"/>
            <a:ext cx="9575801" cy="981713"/>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Supplemental agents(s) to obtund the hypertensive response to laryngoscopy.</a:t>
            </a:r>
          </a:p>
        </p:txBody>
      </p:sp>
      <p:sp>
        <p:nvSpPr>
          <p:cNvPr id="235" name="Labetalol (combined alpha and beta-blocker) is recommended."/>
          <p:cNvSpPr txBox="1"/>
          <p:nvPr/>
        </p:nvSpPr>
        <p:spPr>
          <a:xfrm>
            <a:off x="2026832" y="3799030"/>
            <a:ext cx="6042662" cy="2759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Labetalol</a:t>
            </a:r>
          </a:p>
          <a:p>
            <a:pPr marL="382270" indent="-382270" algn="l">
              <a:buSzPct val="95000"/>
              <a:buChar char="•"/>
              <a:defRPr sz="2800">
                <a:effectLst>
                  <a:outerShdw sx="100000" sy="100000" kx="0" ky="0" algn="b" rotWithShape="0" blurRad="25400" dist="25400" dir="2700000">
                    <a:srgbClr val="FFFFFF">
                      <a:alpha val="50000"/>
                    </a:srgbClr>
                  </a:outerShdw>
                </a:effectLst>
              </a:defRPr>
            </a:pPr>
            <a:r>
              <a:t>Nitroglycerine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Sodium nitroprusside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Magnesium + remifentanil/alfentanil</a:t>
            </a:r>
          </a:p>
          <a:p>
            <a:pPr marL="382270" indent="-382270" algn="l">
              <a:buSzPct val="95000"/>
              <a:buChar char="•"/>
              <a:defRPr sz="2800">
                <a:effectLst>
                  <a:outerShdw sx="100000" sy="100000" kx="0" ky="0" algn="b" rotWithShape="0" blurRad="25400" dist="25400" dir="2700000">
                    <a:srgbClr val="FFFFFF">
                      <a:alpha val="50000"/>
                    </a:srgbClr>
                  </a:outerShdw>
                </a:effectLst>
              </a:defRPr>
            </a:pPr>
            <a:r>
              <a:t>Benzodiazepines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Hydralazine</a:t>
            </a:r>
          </a:p>
        </p:txBody>
      </p:sp>
      <p:sp>
        <p:nvSpPr>
          <p:cNvPr id="236" name="Propofol and thiopentone can be considered."/>
          <p:cNvSpPr txBox="1"/>
          <p:nvPr/>
        </p:nvSpPr>
        <p:spPr>
          <a:xfrm>
            <a:off x="8874608" y="4465780"/>
            <a:ext cx="2722531" cy="1426213"/>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solidFill>
                  <a:srgbClr val="FFFFFF"/>
                </a:solidFill>
                <a:effectLst>
                  <a:outerShdw sx="100000" sy="100000" kx="0" ky="0" algn="b" rotWithShape="0" blurRad="25400" dist="12700" dir="5400000">
                    <a:srgbClr val="000000">
                      <a:alpha val="50000"/>
                    </a:srgbClr>
                  </a:outerShdw>
                </a:effectLst>
              </a:defRPr>
            </a:pPr>
            <a:r>
              <a:t>Propofol</a:t>
            </a:r>
          </a:p>
          <a:p>
            <a:pPr marL="382270" indent="-382270" algn="l">
              <a:buSzPct val="95000"/>
              <a:buChar char="•"/>
              <a:defRPr sz="2800">
                <a:solidFill>
                  <a:srgbClr val="FFFFFF"/>
                </a:solidFill>
                <a:effectLst>
                  <a:outerShdw sx="100000" sy="100000" kx="0" ky="0" algn="b" rotWithShape="0" blurRad="25400" dist="12700" dir="5400000">
                    <a:srgbClr val="000000">
                      <a:alpha val="50000"/>
                    </a:srgbClr>
                  </a:outerShdw>
                </a:effectLst>
              </a:defRPr>
            </a:pPr>
            <a:r>
              <a:t>thiopental</a:t>
            </a:r>
          </a:p>
          <a:p>
            <a:pPr marL="382270" indent="-382270" algn="l">
              <a:buSzPct val="95000"/>
              <a:buChar char="•"/>
              <a:defRPr sz="2800">
                <a:solidFill>
                  <a:srgbClr val="FFFFFF"/>
                </a:solidFill>
                <a:effectLst>
                  <a:outerShdw sx="100000" sy="100000" kx="0" ky="0" algn="b" rotWithShape="0" blurRad="25400" dist="12700" dir="5400000">
                    <a:srgbClr val="000000">
                      <a:alpha val="50000"/>
                    </a:srgbClr>
                  </a:outerShdw>
                </a:effectLst>
              </a:defRPr>
            </a:pPr>
            <a:r>
              <a:t>Not </a:t>
            </a:r>
            <a:r>
              <a:rPr b="1">
                <a:solidFill>
                  <a:srgbClr val="C82506"/>
                </a:solidFill>
              </a:rPr>
              <a:t>ketamine</a:t>
            </a:r>
          </a:p>
        </p:txBody>
      </p:sp>
      <p:sp>
        <p:nvSpPr>
          <p:cNvPr id="237" name="Effects of succinylcholine may be prolonged (cocaine metabolism depletes pseudocholinesterase)."/>
          <p:cNvSpPr txBox="1"/>
          <p:nvPr/>
        </p:nvSpPr>
        <p:spPr>
          <a:xfrm>
            <a:off x="2068635" y="6640068"/>
            <a:ext cx="9575801" cy="1150625"/>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solidFill>
                  <a:srgbClr val="FFFFFF"/>
                </a:solidFill>
                <a:effectLst>
                  <a:outerShdw sx="100000" sy="100000" kx="0" ky="0" algn="b" rotWithShape="0" blurRad="25400" dist="12700" dir="5400000">
                    <a:srgbClr val="000000">
                      <a:alpha val="50000"/>
                    </a:srgbClr>
                  </a:outerShdw>
                </a:effectLst>
              </a:defRPr>
            </a:pPr>
            <a:r>
              <a:t>⬆︎ effects of </a:t>
            </a:r>
            <a:r>
              <a:rPr b="1">
                <a:solidFill>
                  <a:srgbClr val="C82506"/>
                </a:solidFill>
              </a:rPr>
              <a:t>succinylcholine</a:t>
            </a:r>
            <a:r>
              <a:t>- cocaine metabolism depletes pseudocholinesterase</a:t>
            </a:r>
          </a:p>
        </p:txBody>
      </p:sp>
      <p:sp>
        <p:nvSpPr>
          <p:cNvPr id="238" name="Cardiac arrhythmias, hypertension and myocardial ischemia are all described in the peripartum period in parturients who abuse cocaine."/>
          <p:cNvSpPr txBox="1"/>
          <p:nvPr/>
        </p:nvSpPr>
        <p:spPr>
          <a:xfrm>
            <a:off x="2044699" y="7872018"/>
            <a:ext cx="9575801" cy="98171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Cardiac arrhythmias, hypertension and myocardial ischemia in the peripartum period.</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600"/>
            <a:ext cx="4421633" cy="6045200"/>
          </a:xfrm>
          <a:prstGeom prst="rect">
            <a:avLst/>
          </a:prstGeom>
        </p:spPr>
      </p:pic>
      <p:sp>
        <p:nvSpPr>
          <p:cNvPr id="241" name="AMPHETAMINES"/>
          <p:cNvSpPr txBox="1"/>
          <p:nvPr>
            <p:ph type="title"/>
          </p:nvPr>
        </p:nvSpPr>
        <p:spPr>
          <a:prstGeom prst="rect">
            <a:avLst/>
          </a:prstGeom>
        </p:spPr>
        <p:txBody>
          <a:bodyPr/>
          <a:lstStyle/>
          <a:p>
            <a:pPr/>
            <a:r>
              <a:t>AMPHETAMINES</a:t>
            </a:r>
          </a:p>
        </p:txBody>
      </p:sp>
      <p:sp>
        <p:nvSpPr>
          <p:cNvPr id="242" name="Slide Subtitle"/>
          <p:cNvSpPr txBox="1"/>
          <p:nvPr>
            <p:ph type="body" sz="half" idx="1"/>
          </p:nvPr>
        </p:nvSpPr>
        <p:spPr>
          <a:prstGeom prst="rect">
            <a:avLst/>
          </a:prstGeom>
        </p:spPr>
        <p:txBody>
          <a:bodyPr/>
          <a:lstStyle/>
          <a:p>
            <a:pPr marL="397287" indent="-397287" defTabSz="443484">
              <a:spcBef>
                <a:spcPts val="3800"/>
              </a:spcBef>
              <a:buSzPct val="95000"/>
              <a:buChar char="•"/>
              <a:defRPr sz="2910">
                <a:effectLst/>
              </a:defRPr>
            </a:pPr>
            <a:r>
              <a:t>Sympathomimetic drugs - structurally resemble norepinephrine- profoundly serotoninergic</a:t>
            </a:r>
          </a:p>
          <a:p>
            <a:pPr marL="397287" indent="-397287" defTabSz="443484">
              <a:spcBef>
                <a:spcPts val="3800"/>
              </a:spcBef>
              <a:buSzPct val="95000"/>
              <a:buChar char="•"/>
              <a:defRPr sz="2910">
                <a:effectLst/>
              </a:defRPr>
            </a:pPr>
            <a:r>
              <a:rPr b="1">
                <a:solidFill>
                  <a:srgbClr val="C82506"/>
                </a:solidFill>
              </a:rPr>
              <a:t>Methamphetamine</a:t>
            </a:r>
            <a:r>
              <a:t>:</a:t>
            </a:r>
          </a:p>
          <a:p>
            <a:pPr lvl="1" marL="927004" indent="-397287" defTabSz="443484">
              <a:spcBef>
                <a:spcPts val="3800"/>
              </a:spcBef>
              <a:buSzPct val="95000"/>
              <a:buChar char="•"/>
              <a:defRPr sz="2910">
                <a:effectLst/>
              </a:defRPr>
            </a:pPr>
            <a:r>
              <a:t>most commonly abused drug in this class</a:t>
            </a:r>
          </a:p>
          <a:p>
            <a:pPr lvl="1" marL="927004" indent="-397287" defTabSz="443484">
              <a:spcBef>
                <a:spcPts val="3800"/>
              </a:spcBef>
              <a:buSzPct val="95000"/>
              <a:buChar char="•"/>
              <a:defRPr sz="2910">
                <a:effectLst/>
              </a:defRPr>
            </a:pPr>
            <a:r>
              <a:t>utilized orally, IV, smoked</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AMPHETAMINES"/>
          <p:cNvSpPr txBox="1"/>
          <p:nvPr>
            <p:ph type="title"/>
          </p:nvPr>
        </p:nvSpPr>
        <p:spPr>
          <a:prstGeom prst="rect">
            <a:avLst/>
          </a:prstGeom>
        </p:spPr>
        <p:txBody>
          <a:bodyPr/>
          <a:lstStyle/>
          <a:p>
            <a:pPr/>
            <a:r>
              <a:t>AMPHETAMINES</a:t>
            </a:r>
          </a:p>
        </p:txBody>
      </p:sp>
      <p:sp>
        <p:nvSpPr>
          <p:cNvPr id="245" name="Fetal and placental complications may be attributable to vasoconstriction and reduced utero-placental blood flow →…"/>
          <p:cNvSpPr txBox="1"/>
          <p:nvPr/>
        </p:nvSpPr>
        <p:spPr>
          <a:xfrm>
            <a:off x="2044700" y="5349177"/>
            <a:ext cx="9575800" cy="24879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Fetal and placental complications due to vasoconstriction → ⬇︎ utero-placental blood flow:</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IUGR</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placental abruption</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preterm labor</a:t>
            </a:r>
          </a:p>
        </p:txBody>
      </p:sp>
      <p:sp>
        <p:nvSpPr>
          <p:cNvPr id="246" name="Acute intoxication with amphetamines can be mistaken for gestational hypertension/pre-eclampsia (hypertension, seizures, hyperreflexia)"/>
          <p:cNvSpPr txBox="1"/>
          <p:nvPr/>
        </p:nvSpPr>
        <p:spPr>
          <a:xfrm>
            <a:off x="2044699" y="3211721"/>
            <a:ext cx="6992961" cy="989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effectLst>
                  <a:outerShdw sx="100000" sy="100000" kx="0" ky="0" algn="b" rotWithShape="0" blurRad="25400" dist="25400" dir="2700000">
                    <a:srgbClr val="FFFFFF">
                      <a:alpha val="50000"/>
                    </a:srgbClr>
                  </a:outerShdw>
                </a:effectLst>
              </a:defRPr>
            </a:lvl1pPr>
          </a:lstStyle>
          <a:p>
            <a:pPr/>
            <a:r>
              <a:t>Acute intoxication → hypertension, seizures, hyperreflexia→ mistaken for pre-eclampsia</a:t>
            </a:r>
          </a:p>
        </p:txBody>
      </p:sp>
      <p:sp>
        <p:nvSpPr>
          <p:cNvPr id="247" name="As with cocaine"/>
          <p:cNvSpPr txBox="1"/>
          <p:nvPr/>
        </p:nvSpPr>
        <p:spPr>
          <a:xfrm rot="18900000">
            <a:off x="8527260" y="3444815"/>
            <a:ext cx="2710181" cy="523086"/>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latin typeface="Helvetica Neue Medium"/>
                <a:ea typeface="Helvetica Neue Medium"/>
                <a:cs typeface="Helvetica Neue Medium"/>
                <a:sym typeface="Helvetica Neue Medium"/>
              </a:defRPr>
            </a:lvl1pPr>
          </a:lstStyle>
          <a:p>
            <a:pPr/>
            <a:r>
              <a:t>As with cocaine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AMPHETAMINES"/>
          <p:cNvSpPr txBox="1"/>
          <p:nvPr>
            <p:ph type="title"/>
          </p:nvPr>
        </p:nvSpPr>
        <p:spPr>
          <a:prstGeom prst="rect">
            <a:avLst/>
          </a:prstGeom>
        </p:spPr>
        <p:txBody>
          <a:bodyPr/>
          <a:lstStyle/>
          <a:p>
            <a:pPr/>
            <a:r>
              <a:t>AMPHETAMINES</a:t>
            </a:r>
          </a:p>
        </p:txBody>
      </p:sp>
      <p:sp>
        <p:nvSpPr>
          <p:cNvPr id="250" name="Invasive arterial monitoring and titrated phenylephrine infusion should be considered."/>
          <p:cNvSpPr txBox="1"/>
          <p:nvPr/>
        </p:nvSpPr>
        <p:spPr>
          <a:xfrm>
            <a:off x="2044699" y="5888764"/>
            <a:ext cx="9575801" cy="981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solidFill>
                  <a:srgbClr val="C82506"/>
                </a:solidFill>
              </a:rPr>
              <a:t>Invasive arterial monitoring</a:t>
            </a:r>
            <a:r>
              <a:t> and titrated </a:t>
            </a:r>
            <a:r>
              <a:rPr b="1">
                <a:solidFill>
                  <a:srgbClr val="C82506"/>
                </a:solidFill>
              </a:rPr>
              <a:t>phenylephrine</a:t>
            </a:r>
            <a:r>
              <a:t> infusion should be considered.</a:t>
            </a:r>
          </a:p>
        </p:txBody>
      </p:sp>
      <p:sp>
        <p:nvSpPr>
          <p:cNvPr id="251" name="Preferred method"/>
          <p:cNvSpPr txBox="1"/>
          <p:nvPr/>
        </p:nvSpPr>
        <p:spPr>
          <a:xfrm>
            <a:off x="2052503" y="2691311"/>
            <a:ext cx="6097627" cy="537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Preferred method: </a:t>
            </a:r>
            <a:r>
              <a:rPr b="1"/>
              <a:t>neuraxial anesthesia</a:t>
            </a:r>
          </a:p>
        </p:txBody>
      </p:sp>
      <p:sp>
        <p:nvSpPr>
          <p:cNvPr id="252" name="Hallucinogenic effects → affect behavior:…"/>
          <p:cNvSpPr txBox="1"/>
          <p:nvPr/>
        </p:nvSpPr>
        <p:spPr>
          <a:xfrm>
            <a:off x="2044699" y="3394291"/>
            <a:ext cx="9575801" cy="9854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effectLst>
                  <a:outerShdw sx="100000" sy="100000" kx="0" ky="0" algn="b" rotWithShape="0" blurRad="25400" dist="25400" dir="2700000">
                    <a:srgbClr val="FFFFFF">
                      <a:alpha val="50000"/>
                    </a:srgbClr>
                  </a:outerShdw>
                </a:effectLst>
              </a:defRPr>
            </a:lvl1pPr>
          </a:lstStyle>
          <a:p>
            <a:pPr/>
            <a:r>
              <a:t>Hallucinogenic effects → prevent safe and controlled placement of a neuraxial block</a:t>
            </a:r>
          </a:p>
        </p:txBody>
      </p:sp>
      <p:sp>
        <p:nvSpPr>
          <p:cNvPr id="253" name="Cardiovascular response to neuraxial anesthesia → unpredictable (physiological effects of acute/chronic ingestion)"/>
          <p:cNvSpPr txBox="1"/>
          <p:nvPr/>
        </p:nvSpPr>
        <p:spPr>
          <a:xfrm>
            <a:off x="2044699" y="4649911"/>
            <a:ext cx="9575801" cy="981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t>Unpredictable </a:t>
            </a:r>
            <a:r>
              <a:t>Cardiovascular response to neuraxial anesthesia</a:t>
            </a:r>
          </a:p>
        </p:txBody>
      </p:sp>
      <p:sp>
        <p:nvSpPr>
          <p:cNvPr id="254" name="Recommendations are similar to those for cocaine abuse, to avoid halothane, desflurane and ketamine due to cardiovascular effects."/>
          <p:cNvSpPr txBox="1"/>
          <p:nvPr/>
        </p:nvSpPr>
        <p:spPr>
          <a:xfrm>
            <a:off x="2044699" y="7127618"/>
            <a:ext cx="9575801" cy="537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t>General anesthesia</a:t>
            </a:r>
            <a:r>
              <a:t> … as </a:t>
            </a:r>
            <a:r>
              <a:rPr b="1">
                <a:solidFill>
                  <a:srgbClr val="C82506"/>
                </a:solidFill>
              </a:rPr>
              <a:t>cocaine</a:t>
            </a:r>
            <a:r>
              <a:t> abusers</a:t>
            </a:r>
          </a:p>
        </p:txBody>
      </p:sp>
      <p:sp>
        <p:nvSpPr>
          <p:cNvPr id="255" name="Acutely intoxicated patients have increased anesthesia induction and maintenance requirements, while chronic abusers have decreased anesthetic requirements."/>
          <p:cNvSpPr txBox="1"/>
          <p:nvPr/>
        </p:nvSpPr>
        <p:spPr>
          <a:xfrm>
            <a:off x="2044700" y="7921972"/>
            <a:ext cx="9575800" cy="11506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Acute intoxication: ⬆︎ anesthetic requirements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Chronic abusers: ⬇︎ anesthetic requirements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AMPHETAMINES"/>
          <p:cNvSpPr txBox="1"/>
          <p:nvPr>
            <p:ph type="title"/>
          </p:nvPr>
        </p:nvSpPr>
        <p:spPr>
          <a:prstGeom prst="rect">
            <a:avLst/>
          </a:prstGeom>
        </p:spPr>
        <p:txBody>
          <a:bodyPr/>
          <a:lstStyle/>
          <a:p>
            <a:pPr/>
            <a:r>
              <a:t>AMPHETAMINES</a:t>
            </a:r>
          </a:p>
        </p:txBody>
      </p:sp>
      <p:sp>
        <p:nvSpPr>
          <p:cNvPr id="258" name="The patient’s temperature should be closely monitored as amphetamines can cause serotonin syndrome-associated hyperthermia resulting in heat stroke fatality."/>
          <p:cNvSpPr txBox="1"/>
          <p:nvPr/>
        </p:nvSpPr>
        <p:spPr>
          <a:xfrm>
            <a:off x="2044699" y="2659829"/>
            <a:ext cx="9575801" cy="9911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The patient’s </a:t>
            </a:r>
            <a:r>
              <a:rPr b="1">
                <a:solidFill>
                  <a:srgbClr val="EE230C"/>
                </a:solidFill>
                <a:latin typeface="Helvetica Neue"/>
                <a:ea typeface="Helvetica Neue"/>
                <a:cs typeface="Helvetica Neue"/>
                <a:sym typeface="Helvetica Neue"/>
              </a:rPr>
              <a:t>temperature</a:t>
            </a:r>
            <a:r>
              <a:t> should be closely monitored → </a:t>
            </a:r>
            <a:r>
              <a:rPr b="1">
                <a:solidFill>
                  <a:srgbClr val="EE230C"/>
                </a:solidFill>
                <a:latin typeface="Helvetica Neue"/>
                <a:ea typeface="Helvetica Neue"/>
                <a:cs typeface="Helvetica Neue"/>
                <a:sym typeface="Helvetica Neue"/>
              </a:rPr>
              <a:t>serotonin syndrome</a:t>
            </a:r>
            <a:r>
              <a:t>.</a:t>
            </a:r>
          </a:p>
        </p:txBody>
      </p:sp>
      <p:grpSp>
        <p:nvGrpSpPr>
          <p:cNvPr id="261" name="Image"/>
          <p:cNvGrpSpPr/>
          <p:nvPr/>
        </p:nvGrpSpPr>
        <p:grpSpPr>
          <a:xfrm>
            <a:off x="2470943" y="3825568"/>
            <a:ext cx="8062915" cy="5630469"/>
            <a:chOff x="0" y="0"/>
            <a:chExt cx="8062913" cy="5630467"/>
          </a:xfrm>
        </p:grpSpPr>
        <p:pic>
          <p:nvPicPr>
            <p:cNvPr id="260" name="Image" descr="Image"/>
            <p:cNvPicPr>
              <a:picLocks noChangeAspect="1"/>
            </p:cNvPicPr>
            <p:nvPr/>
          </p:nvPicPr>
          <p:blipFill>
            <a:blip r:embed="rId2">
              <a:extLst/>
            </a:blip>
            <a:srcRect l="4143" t="5859" r="4144" b="5857"/>
            <a:stretch>
              <a:fillRect/>
            </a:stretch>
          </p:blipFill>
          <p:spPr>
            <a:xfrm>
              <a:off x="127000" y="88900"/>
              <a:ext cx="7808914" cy="5300268"/>
            </a:xfrm>
            <a:prstGeom prst="rect">
              <a:avLst/>
            </a:prstGeom>
            <a:ln>
              <a:noFill/>
            </a:ln>
            <a:effectLst/>
          </p:spPr>
        </p:pic>
        <p:pic>
          <p:nvPicPr>
            <p:cNvPr id="259" name="Image" descr="Image"/>
            <p:cNvPicPr>
              <a:picLocks noChangeAspect="0"/>
            </p:cNvPicPr>
            <p:nvPr/>
          </p:nvPicPr>
          <p:blipFill>
            <a:blip r:embed="rId3">
              <a:extLst/>
            </a:blip>
            <a:stretch>
              <a:fillRect/>
            </a:stretch>
          </p:blipFill>
          <p:spPr>
            <a:xfrm>
              <a:off x="0" y="0"/>
              <a:ext cx="8062914" cy="563046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INTRODUCTION"/>
          <p:cNvSpPr txBox="1"/>
          <p:nvPr>
            <p:ph type="title"/>
          </p:nvPr>
        </p:nvSpPr>
        <p:spPr>
          <a:prstGeom prst="rect">
            <a:avLst/>
          </a:prstGeom>
        </p:spPr>
        <p:txBody>
          <a:bodyPr/>
          <a:lstStyle/>
          <a:p>
            <a:pPr/>
            <a:r>
              <a:t>INTRODUCTION</a:t>
            </a:r>
          </a:p>
        </p:txBody>
      </p:sp>
      <p:sp>
        <p:nvSpPr>
          <p:cNvPr id="141" name="Women dependent on illicit drugs place high demands on anesthetic and obstetric services as parturients who abuse drugs are 80% more likely to require the involvement of an anesthetist for analgesic purposes."/>
          <p:cNvSpPr txBox="1"/>
          <p:nvPr/>
        </p:nvSpPr>
        <p:spPr>
          <a:xfrm>
            <a:off x="1714500" y="4480138"/>
            <a:ext cx="9575801" cy="14299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effectLst>
                  <a:outerShdw sx="100000" sy="100000" kx="0" ky="0" algn="b" rotWithShape="0" blurRad="25400" dist="25400" dir="2700000">
                    <a:srgbClr val="FFFFFF">
                      <a:alpha val="50000"/>
                    </a:srgbClr>
                  </a:outerShdw>
                </a:effectLst>
              </a:defRPr>
            </a:lvl1pPr>
          </a:lstStyle>
          <a:p>
            <a:pPr/>
            <a:r>
              <a:t>Women dependent on illicit drugs → high demands on anesthetic and obstetric services - 80% more involvement for analgesic purposes</a:t>
            </a:r>
          </a:p>
        </p:txBody>
      </p:sp>
      <p:sp>
        <p:nvSpPr>
          <p:cNvPr id="142" name="A substantial rise in recreational drug use in the developed world within the last three decades."/>
          <p:cNvSpPr txBox="1"/>
          <p:nvPr/>
        </p:nvSpPr>
        <p:spPr>
          <a:xfrm>
            <a:off x="1714499" y="3388994"/>
            <a:ext cx="9575801" cy="537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effectLst>
                  <a:outerShdw sx="100000" sy="100000" kx="0" ky="0" algn="b" rotWithShape="0" blurRad="25400" dist="25400" dir="2700000">
                    <a:srgbClr val="FFFFFF">
                      <a:alpha val="50000"/>
                    </a:srgbClr>
                  </a:outerShdw>
                </a:effectLst>
              </a:defRPr>
            </a:lvl1pPr>
          </a:lstStyle>
          <a:p>
            <a:pPr/>
            <a:r>
              <a:t>⬆︎ drug use in developed world within the last three decades</a:t>
            </a:r>
          </a:p>
        </p:txBody>
      </p:sp>
      <p:sp>
        <p:nvSpPr>
          <p:cNvPr id="143" name="drug abuse"/>
          <p:cNvSpPr txBox="1"/>
          <p:nvPr/>
        </p:nvSpPr>
        <p:spPr>
          <a:xfrm>
            <a:off x="1390960" y="6464064"/>
            <a:ext cx="5933344" cy="1870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drug abuse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physiological changes of pregnancy</a:t>
            </a:r>
          </a:p>
          <a:p>
            <a:pPr marL="382270" indent="-382270" algn="l">
              <a:buSzPct val="95000"/>
              <a:buChar char="•"/>
              <a:defRPr sz="2800">
                <a:effectLst>
                  <a:outerShdw sx="100000" sy="100000" kx="0" ky="0" algn="b" rotWithShape="0" blurRad="25400" dist="25400" dir="2700000">
                    <a:srgbClr val="FFFFFF">
                      <a:alpha val="50000"/>
                    </a:srgbClr>
                  </a:outerShdw>
                </a:effectLst>
              </a:defRPr>
            </a:pPr>
            <a:r>
              <a:t>pathophysiology of pregnancy-related disease</a:t>
            </a:r>
          </a:p>
        </p:txBody>
      </p:sp>
      <p:sp>
        <p:nvSpPr>
          <p:cNvPr id="144" name="poor fetal outcome"/>
          <p:cNvSpPr txBox="1"/>
          <p:nvPr/>
        </p:nvSpPr>
        <p:spPr>
          <a:xfrm>
            <a:off x="8649282" y="6464064"/>
            <a:ext cx="3624958" cy="1870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poor fetal outcome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serious maternal morbidity (placental abruption)</a:t>
            </a:r>
          </a:p>
        </p:txBody>
      </p:sp>
      <p:sp>
        <p:nvSpPr>
          <p:cNvPr id="145" name="Arrow"/>
          <p:cNvSpPr/>
          <p:nvPr/>
        </p:nvSpPr>
        <p:spPr>
          <a:xfrm>
            <a:off x="7351793" y="7181410"/>
            <a:ext cx="1270001" cy="625809"/>
          </a:xfrm>
          <a:prstGeom prst="rightArrow">
            <a:avLst>
              <a:gd name="adj1" fmla="val 32000"/>
              <a:gd name="adj2" fmla="val 129880"/>
            </a:avLst>
          </a:prstGeom>
          <a:blipFill>
            <a:blip r:embed="rId2"/>
          </a:blipFill>
          <a:ln w="12700">
            <a:miter lim="400000"/>
          </a:ln>
        </p:spPr>
        <p:txBody>
          <a:bodyPr lIns="50800" tIns="50800" rIns="50800" bIns="50800" anchor="ctr"/>
          <a:lstStyle/>
          <a:p>
            <a:pPr algn="l">
              <a:defRPr sz="2800">
                <a:solidFill>
                  <a:srgbClr val="FFFFFF"/>
                </a:solidFill>
                <a:effectLst>
                  <a:outerShdw sx="100000" sy="100000" kx="0" ky="0" algn="b" rotWithShape="0" blurRad="254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599"/>
            <a:ext cx="4421633" cy="6045201"/>
          </a:xfrm>
          <a:prstGeom prst="rect">
            <a:avLst/>
          </a:prstGeom>
        </p:spPr>
      </p:pic>
      <p:sp>
        <p:nvSpPr>
          <p:cNvPr id="264" name="MARIJUANA"/>
          <p:cNvSpPr txBox="1"/>
          <p:nvPr>
            <p:ph type="title"/>
          </p:nvPr>
        </p:nvSpPr>
        <p:spPr>
          <a:prstGeom prst="rect">
            <a:avLst/>
          </a:prstGeom>
        </p:spPr>
        <p:txBody>
          <a:bodyPr/>
          <a:lstStyle/>
          <a:p>
            <a:pPr/>
            <a:r>
              <a:t>MARIJUANA</a:t>
            </a:r>
          </a:p>
        </p:txBody>
      </p:sp>
      <p:sp>
        <p:nvSpPr>
          <p:cNvPr id="265" name="Slide Subtitle"/>
          <p:cNvSpPr txBox="1"/>
          <p:nvPr>
            <p:ph type="body" sz="half" idx="1"/>
          </p:nvPr>
        </p:nvSpPr>
        <p:spPr>
          <a:prstGeom prst="rect">
            <a:avLst/>
          </a:prstGeom>
        </p:spPr>
        <p:txBody>
          <a:bodyPr/>
          <a:lstStyle/>
          <a:p>
            <a:pPr marL="409575" indent="-409575">
              <a:buSzPct val="95000"/>
              <a:buChar char="•"/>
              <a:defRPr>
                <a:effectLst/>
              </a:defRPr>
            </a:pPr>
            <a:r>
              <a:t>The most commonly abused drug in pregnancy after tobacco and alcohol</a:t>
            </a:r>
          </a:p>
          <a:p>
            <a:pPr marL="409575" indent="-409575">
              <a:buSzPct val="95000"/>
              <a:buChar char="•"/>
              <a:defRPr>
                <a:effectLst/>
              </a:defRPr>
            </a:pPr>
            <a:r>
              <a:t>Commonly available</a:t>
            </a:r>
          </a:p>
          <a:p>
            <a:pPr marL="409575" indent="-409575">
              <a:buSzPct val="95000"/>
              <a:buChar char="•"/>
              <a:defRPr>
                <a:effectLst/>
              </a:defRPr>
            </a:pPr>
            <a:r>
              <a:t>Now legal in many jurisdictions</a:t>
            </a:r>
          </a:p>
          <a:p>
            <a:pPr marL="409575" indent="-409575">
              <a:buSzPct val="95000"/>
              <a:buChar char="•"/>
              <a:defRPr>
                <a:effectLst/>
              </a:defRPr>
            </a:pPr>
            <a:r>
              <a:t>Varies in potency</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MARIJUANA"/>
          <p:cNvSpPr txBox="1"/>
          <p:nvPr>
            <p:ph type="title"/>
          </p:nvPr>
        </p:nvSpPr>
        <p:spPr>
          <a:prstGeom prst="rect">
            <a:avLst/>
          </a:prstGeom>
        </p:spPr>
        <p:txBody>
          <a:bodyPr/>
          <a:lstStyle/>
          <a:p>
            <a:pPr/>
            <a:r>
              <a:t>MARIJUANA</a:t>
            </a:r>
          </a:p>
        </p:txBody>
      </p:sp>
      <p:sp>
        <p:nvSpPr>
          <p:cNvPr id="268" name="Marijuana readily crosses the placenta → fetal complications (IUGR, preterm labor)"/>
          <p:cNvSpPr txBox="1"/>
          <p:nvPr/>
        </p:nvSpPr>
        <p:spPr>
          <a:xfrm>
            <a:off x="2215853" y="6746717"/>
            <a:ext cx="9637306" cy="1426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Marijuana readily crosses the placenta:</a:t>
            </a:r>
          </a:p>
          <a:p>
            <a:pPr marL="382270" indent="-382270" algn="l">
              <a:buSzPct val="95000"/>
              <a:buChar char="•"/>
              <a:defRPr sz="2800">
                <a:effectLst>
                  <a:outerShdw sx="100000" sy="100000" kx="0" ky="0" algn="b" rotWithShape="0" blurRad="25400" dist="25400" dir="2700000">
                    <a:srgbClr val="FFFFFF">
                      <a:alpha val="50000"/>
                    </a:srgbClr>
                  </a:outerShdw>
                </a:effectLst>
              </a:defRPr>
            </a:pPr>
            <a:r>
              <a:t>IUGR</a:t>
            </a:r>
          </a:p>
          <a:p>
            <a:pPr marL="382270" indent="-382270" algn="l">
              <a:buSzPct val="95000"/>
              <a:buChar char="•"/>
              <a:defRPr sz="2800">
                <a:effectLst>
                  <a:outerShdw sx="100000" sy="100000" kx="0" ky="0" algn="b" rotWithShape="0" blurRad="25400" dist="25400" dir="2700000">
                    <a:srgbClr val="FFFFFF">
                      <a:alpha val="50000"/>
                    </a:srgbClr>
                  </a:outerShdw>
                </a:effectLst>
              </a:defRPr>
            </a:pPr>
            <a:r>
              <a:t>preterm labor</a:t>
            </a:r>
          </a:p>
        </p:txBody>
      </p:sp>
      <p:sp>
        <p:nvSpPr>
          <p:cNvPr id="269" name="low doses: sympathetic activity…"/>
          <p:cNvSpPr txBox="1"/>
          <p:nvPr/>
        </p:nvSpPr>
        <p:spPr>
          <a:xfrm>
            <a:off x="2215853" y="2741554"/>
            <a:ext cx="9575801" cy="14299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rPr b="1"/>
              <a:t>low doses</a:t>
            </a:r>
            <a:r>
              <a:t>: sympathetic activity</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rPr b="1"/>
              <a:t>high doses:</a:t>
            </a:r>
            <a:r>
              <a:t> parasympathetic activity → bradycardia/hypotension</a:t>
            </a:r>
          </a:p>
        </p:txBody>
      </p:sp>
      <p:sp>
        <p:nvSpPr>
          <p:cNvPr id="270" name="Acute intoxication:…"/>
          <p:cNvSpPr txBox="1"/>
          <p:nvPr/>
        </p:nvSpPr>
        <p:spPr>
          <a:xfrm>
            <a:off x="2246605" y="4523776"/>
            <a:ext cx="9575801" cy="1870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800">
                <a:effectLst>
                  <a:outerShdw sx="100000" sy="100000" kx="0" ky="0" algn="b" rotWithShape="0" blurRad="25400" dist="25400" dir="2700000">
                    <a:srgbClr val="FFFFFF">
                      <a:alpha val="50000"/>
                    </a:srgbClr>
                  </a:outerShdw>
                </a:effectLst>
              </a:defRPr>
            </a:pPr>
            <a:r>
              <a:t>Acute intoxication:</a:t>
            </a:r>
            <a:endParaRPr sz="3000">
              <a:solidFill>
                <a:srgbClr val="000000"/>
              </a:solidFill>
              <a:latin typeface="Helvetica Neue"/>
              <a:ea typeface="Helvetica Neue"/>
              <a:cs typeface="Helvetica Neue"/>
              <a:sym typeface="Helvetica Neue"/>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affects cognitive/motor performance</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ST and T wave changes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supraventricular/ventricular ectopic activity</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MARIJUANA"/>
          <p:cNvSpPr txBox="1"/>
          <p:nvPr>
            <p:ph type="title"/>
          </p:nvPr>
        </p:nvSpPr>
        <p:spPr>
          <a:prstGeom prst="rect">
            <a:avLst/>
          </a:prstGeom>
        </p:spPr>
        <p:txBody>
          <a:bodyPr/>
          <a:lstStyle/>
          <a:p>
            <a:pPr/>
            <a:r>
              <a:t>MARIJUANA</a:t>
            </a:r>
          </a:p>
        </p:txBody>
      </p:sp>
      <p:sp>
        <p:nvSpPr>
          <p:cNvPr id="273" name="preferred mode for analgesia and anesthesia management…"/>
          <p:cNvSpPr txBox="1"/>
          <p:nvPr/>
        </p:nvSpPr>
        <p:spPr>
          <a:xfrm>
            <a:off x="2044700" y="3075418"/>
            <a:ext cx="9575800" cy="537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t>Neuraxial anesthesia: </a:t>
            </a:r>
            <a:r>
              <a:t>preferred mode</a:t>
            </a:r>
          </a:p>
        </p:txBody>
      </p:sp>
      <p:sp>
        <p:nvSpPr>
          <p:cNvPr id="274" name="Respiratory complications from marijuana-use:…"/>
          <p:cNvSpPr txBox="1"/>
          <p:nvPr/>
        </p:nvSpPr>
        <p:spPr>
          <a:xfrm>
            <a:off x="2044699" y="3718681"/>
            <a:ext cx="9575801" cy="55019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t>General anesthesia:</a:t>
            </a:r>
            <a:endParaRPr b="1"/>
          </a:p>
          <a:p>
            <a:pPr marL="382270" indent="-382270" algn="l">
              <a:buSzPct val="95000"/>
              <a:buChar char="•"/>
              <a:defRPr sz="2800">
                <a:effectLst>
                  <a:outerShdw sx="100000" sy="100000" kx="0" ky="0" algn="b" rotWithShape="0" blurRad="25400" dist="25400" dir="2700000">
                    <a:srgbClr val="FFFFFF">
                      <a:alpha val="50000"/>
                    </a:srgbClr>
                  </a:outerShdw>
                </a:effectLst>
              </a:defRPr>
            </a:pPr>
            <a:r>
              <a:t>respiratory complications:</a:t>
            </a:r>
            <a:endParaRPr sz="3000">
              <a:solidFill>
                <a:srgbClr val="000000"/>
              </a:solidFill>
              <a:latin typeface="Helvetica Neue Medium"/>
              <a:ea typeface="Helvetica Neue Medium"/>
              <a:cs typeface="Helvetica Neue Medium"/>
              <a:sym typeface="Helvetica Neue Medium"/>
            </a:endParaRP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oropharyngeal/uvular edema → ⬆︎ </a:t>
            </a:r>
            <a:r>
              <a:rPr b="1"/>
              <a:t>difficult intubation</a:t>
            </a: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upper airway irritability → </a:t>
            </a:r>
            <a:r>
              <a:rPr b="1"/>
              <a:t>broncho/larnygospasm</a:t>
            </a:r>
            <a:endParaRPr sz="3000">
              <a:solidFill>
                <a:srgbClr val="000000"/>
              </a:solidFill>
              <a:latin typeface="Helvetica Neue Medium"/>
              <a:ea typeface="Helvetica Neue Medium"/>
              <a:cs typeface="Helvetica Neue Medium"/>
              <a:sym typeface="Helvetica Neue Medium"/>
            </a:endParaRP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IV </a:t>
            </a:r>
            <a:r>
              <a:rPr b="1">
                <a:solidFill>
                  <a:srgbClr val="EE230C"/>
                </a:solidFill>
                <a:latin typeface="Helvetica Neue"/>
                <a:ea typeface="Helvetica Neue"/>
                <a:cs typeface="Helvetica Neue"/>
                <a:sym typeface="Helvetica Neue"/>
              </a:rPr>
              <a:t>dexamethasone</a:t>
            </a:r>
            <a:r>
              <a:t> as a prophylaxis</a:t>
            </a: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 anesthetic agents affecting heart rate/blood pressure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 effects of succinylcholine (⬇︎ cholinesterase activity)</a:t>
            </a:r>
          </a:p>
          <a:p>
            <a:pPr marL="382270" indent="-382270" algn="l">
              <a:buSzPct val="95000"/>
              <a:buChar char="•"/>
              <a:defRPr sz="2800">
                <a:effectLst>
                  <a:outerShdw sx="100000" sy="100000" kx="0" ky="0" algn="b" rotWithShape="0" blurRad="25400" dist="25400" dir="2700000">
                    <a:srgbClr val="FFFFFF">
                      <a:alpha val="50000"/>
                    </a:srgbClr>
                  </a:outerShdw>
                </a:effectLst>
              </a:defRPr>
            </a:pPr>
            <a:r>
              <a:t>cross-tolerance:</a:t>
            </a: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opioids</a:t>
            </a: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benzodiazepines</a:t>
            </a: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barbiturates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MARIJUANA"/>
          <p:cNvSpPr txBox="1"/>
          <p:nvPr>
            <p:ph type="title"/>
          </p:nvPr>
        </p:nvSpPr>
        <p:spPr>
          <a:prstGeom prst="rect">
            <a:avLst/>
          </a:prstGeom>
        </p:spPr>
        <p:txBody>
          <a:bodyPr/>
          <a:lstStyle/>
          <a:p>
            <a:pPr/>
            <a:r>
              <a:t>MARIJUANA</a:t>
            </a:r>
          </a:p>
        </p:txBody>
      </p:sp>
      <p:sp>
        <p:nvSpPr>
          <p:cNvPr id="277" name="When acutely intoxicated, analgesic effect is related to dose of marijuana:…"/>
          <p:cNvSpPr txBox="1"/>
          <p:nvPr/>
        </p:nvSpPr>
        <p:spPr>
          <a:xfrm>
            <a:off x="3062153" y="2957123"/>
            <a:ext cx="7540894" cy="1882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Analgesic effect is related to dose of marijuana:</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rPr b="1"/>
              <a:t>low doses</a:t>
            </a:r>
            <a:r>
              <a:t> 			→ do not affect pain levels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rPr b="1"/>
              <a:t>moderate doses</a:t>
            </a:r>
            <a:r>
              <a:t> 	→ reduce pain scores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rPr b="1"/>
              <a:t>high doses</a:t>
            </a:r>
            <a:r>
              <a:t> 			→ increased pain</a:t>
            </a:r>
          </a:p>
        </p:txBody>
      </p:sp>
      <p:grpSp>
        <p:nvGrpSpPr>
          <p:cNvPr id="280" name="Image"/>
          <p:cNvGrpSpPr/>
          <p:nvPr/>
        </p:nvGrpSpPr>
        <p:grpSpPr>
          <a:xfrm>
            <a:off x="3585342" y="5053101"/>
            <a:ext cx="5834116" cy="3418903"/>
            <a:chOff x="0" y="0"/>
            <a:chExt cx="5834115" cy="3418902"/>
          </a:xfrm>
        </p:grpSpPr>
        <p:pic>
          <p:nvPicPr>
            <p:cNvPr id="279" name="Image" descr="Image"/>
            <p:cNvPicPr>
              <a:picLocks noChangeAspect="1"/>
            </p:cNvPicPr>
            <p:nvPr/>
          </p:nvPicPr>
          <p:blipFill>
            <a:blip r:embed="rId2">
              <a:extLst/>
            </a:blip>
            <a:srcRect l="0" t="0" r="0" b="7746"/>
            <a:stretch>
              <a:fillRect/>
            </a:stretch>
          </p:blipFill>
          <p:spPr>
            <a:xfrm>
              <a:off x="127000" y="88900"/>
              <a:ext cx="5580116" cy="3088703"/>
            </a:xfrm>
            <a:prstGeom prst="rect">
              <a:avLst/>
            </a:prstGeom>
            <a:ln>
              <a:noFill/>
            </a:ln>
            <a:effectLst/>
          </p:spPr>
        </p:pic>
        <p:pic>
          <p:nvPicPr>
            <p:cNvPr id="278" name="Image" descr="Image"/>
            <p:cNvPicPr>
              <a:picLocks noChangeAspect="0"/>
            </p:cNvPicPr>
            <p:nvPr/>
          </p:nvPicPr>
          <p:blipFill>
            <a:blip r:embed="rId3">
              <a:extLst/>
            </a:blip>
            <a:stretch>
              <a:fillRect/>
            </a:stretch>
          </p:blipFill>
          <p:spPr>
            <a:xfrm>
              <a:off x="-1" y="0"/>
              <a:ext cx="5834117" cy="341890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600"/>
            <a:ext cx="4421633" cy="6045200"/>
          </a:xfrm>
          <a:prstGeom prst="rect">
            <a:avLst/>
          </a:prstGeom>
        </p:spPr>
      </p:pic>
      <p:sp>
        <p:nvSpPr>
          <p:cNvPr id="283" name="KETAMINE AND OTHER HALLUCINOGENS"/>
          <p:cNvSpPr txBox="1"/>
          <p:nvPr>
            <p:ph type="title"/>
          </p:nvPr>
        </p:nvSpPr>
        <p:spPr>
          <a:prstGeom prst="rect">
            <a:avLst/>
          </a:prstGeom>
        </p:spPr>
        <p:txBody>
          <a:bodyPr/>
          <a:lstStyle/>
          <a:p>
            <a:pPr/>
            <a:r>
              <a:t>KETAMINE AND OTHER HALLUCINOGENS</a:t>
            </a:r>
          </a:p>
        </p:txBody>
      </p:sp>
      <p:sp>
        <p:nvSpPr>
          <p:cNvPr id="284" name="Slide Subtitle"/>
          <p:cNvSpPr txBox="1"/>
          <p:nvPr>
            <p:ph type="body" sz="half" idx="1"/>
          </p:nvPr>
        </p:nvSpPr>
        <p:spPr>
          <a:prstGeom prst="rect">
            <a:avLst/>
          </a:prstGeom>
        </p:spPr>
        <p:txBody>
          <a:bodyPr/>
          <a:lstStyle/>
          <a:p>
            <a:pPr lvl="1" marL="707199" indent="-303085" defTabSz="338327">
              <a:spcBef>
                <a:spcPts val="2900"/>
              </a:spcBef>
              <a:buSzPct val="95000"/>
              <a:buChar char="•"/>
              <a:defRPr sz="2220">
                <a:effectLst/>
              </a:defRPr>
            </a:pPr>
            <a:r>
              <a:t>Ketamine</a:t>
            </a:r>
          </a:p>
          <a:p>
            <a:pPr lvl="1" marL="707199" indent="-303085" defTabSz="338327">
              <a:spcBef>
                <a:spcPts val="2900"/>
              </a:spcBef>
              <a:buSzPct val="95000"/>
              <a:buChar char="•"/>
              <a:defRPr sz="2220">
                <a:effectLst/>
              </a:defRPr>
            </a:pPr>
            <a:r>
              <a:t>lysergic acid diethylamide (LSD)</a:t>
            </a:r>
          </a:p>
          <a:p>
            <a:pPr lvl="1" marL="707199" indent="-303085" defTabSz="338327">
              <a:spcBef>
                <a:spcPts val="2900"/>
              </a:spcBef>
              <a:buSzPct val="95000"/>
              <a:buChar char="•"/>
              <a:defRPr sz="2220">
                <a:effectLst/>
              </a:defRPr>
            </a:pPr>
            <a:r>
              <a:t>phencyclidine (PCP)</a:t>
            </a:r>
          </a:p>
          <a:p>
            <a:pPr lvl="1" marL="707199" indent="-303085" defTabSz="338327">
              <a:spcBef>
                <a:spcPts val="2900"/>
              </a:spcBef>
              <a:buSzPct val="95000"/>
              <a:buChar char="•"/>
              <a:defRPr sz="2220">
                <a:effectLst/>
              </a:defRPr>
            </a:pPr>
            <a:r>
              <a:t>Psilocybin mushrooms ’magic mushrooms’</a:t>
            </a:r>
          </a:p>
          <a:p>
            <a:pPr marL="303085" indent="-303085" defTabSz="338327">
              <a:spcBef>
                <a:spcPts val="2900"/>
              </a:spcBef>
              <a:buSzPct val="95000"/>
              <a:buChar char="•"/>
              <a:defRPr sz="2220">
                <a:effectLst/>
              </a:defRPr>
            </a:pPr>
            <a:r>
              <a:t>Stimulate the SNS:</a:t>
            </a:r>
          </a:p>
          <a:p>
            <a:pPr lvl="1" marL="707199" indent="-303085" defTabSz="338327">
              <a:spcBef>
                <a:spcPts val="2900"/>
              </a:spcBef>
              <a:buSzPct val="95000"/>
              <a:buChar char="•"/>
              <a:defRPr sz="2220">
                <a:effectLst/>
              </a:defRPr>
            </a:pPr>
            <a:r>
              <a:t>hyperthermia</a:t>
            </a:r>
          </a:p>
          <a:p>
            <a:pPr lvl="1" marL="707199" indent="-303085" defTabSz="338327">
              <a:spcBef>
                <a:spcPts val="2900"/>
              </a:spcBef>
              <a:buSzPct val="95000"/>
              <a:buChar char="•"/>
              <a:defRPr sz="2220">
                <a:effectLst/>
              </a:defRPr>
            </a:pPr>
            <a:r>
              <a:t>hallucinations</a:t>
            </a:r>
          </a:p>
          <a:p>
            <a:pPr lvl="1" marL="707199" indent="-303085" defTabSz="338327">
              <a:spcBef>
                <a:spcPts val="2900"/>
              </a:spcBef>
              <a:buSzPct val="95000"/>
              <a:buChar char="•"/>
              <a:defRPr sz="2220">
                <a:effectLst/>
              </a:defRPr>
            </a:pPr>
            <a:r>
              <a:t>anxiety</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KETAMINE AND OTHER HALLUCINOGENS"/>
          <p:cNvSpPr txBox="1"/>
          <p:nvPr>
            <p:ph type="title"/>
          </p:nvPr>
        </p:nvSpPr>
        <p:spPr>
          <a:prstGeom prst="rect">
            <a:avLst/>
          </a:prstGeom>
        </p:spPr>
        <p:txBody>
          <a:bodyPr/>
          <a:lstStyle/>
          <a:p>
            <a:pPr/>
            <a:r>
              <a:t>KETAMINE AND OTHER HALLUCINOGENS</a:t>
            </a:r>
          </a:p>
        </p:txBody>
      </p:sp>
      <p:sp>
        <p:nvSpPr>
          <p:cNvPr id="287" name="Overdose → respiratory depression, seizures and coma…"/>
          <p:cNvSpPr txBox="1"/>
          <p:nvPr/>
        </p:nvSpPr>
        <p:spPr>
          <a:xfrm>
            <a:off x="2044699" y="4588548"/>
            <a:ext cx="9575801" cy="4269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800">
                <a:effectLst>
                  <a:outerShdw sx="100000" sy="100000" kx="0" ky="0" algn="b" rotWithShape="0" blurRad="25400" dist="25400" dir="2700000">
                    <a:srgbClr val="FFFFFF">
                      <a:alpha val="50000"/>
                    </a:srgbClr>
                  </a:outerShdw>
                </a:effectLst>
              </a:defRPr>
            </a:pPr>
            <a:r>
              <a:t>Overdose: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respiratory depression</a:t>
            </a:r>
          </a:p>
          <a:p>
            <a:pPr marL="382270" indent="-382270" algn="l">
              <a:buSzPct val="95000"/>
              <a:buChar char="•"/>
              <a:defRPr sz="2800">
                <a:effectLst>
                  <a:outerShdw sx="100000" sy="100000" kx="0" ky="0" algn="b" rotWithShape="0" blurRad="25400" dist="25400" dir="2700000">
                    <a:srgbClr val="FFFFFF">
                      <a:alpha val="50000"/>
                    </a:srgbClr>
                  </a:outerShdw>
                </a:effectLst>
              </a:defRPr>
            </a:pPr>
            <a:r>
              <a:t>seizures/coma</a:t>
            </a:r>
            <a:endParaRPr>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water intoxication (</a:t>
            </a:r>
            <a:r>
              <a:rPr b="1">
                <a:solidFill>
                  <a:srgbClr val="C82506"/>
                </a:solidFill>
              </a:rPr>
              <a:t>LSD induced thirst</a:t>
            </a:r>
            <a:r>
              <a:t>) → pulmonary/cerebral edema, electrolyte abnormalities</a:t>
            </a:r>
            <a:endParaRPr>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hypertension/proteinuria +/- seizures (mistaken for pre-eclampsia)</a:t>
            </a:r>
            <a:endParaRPr baseline="31999">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hyperthermia: ⬆︎ maternal/fetal oxygen demand → fetal heat-induced neurological injury</a:t>
            </a:r>
          </a:p>
        </p:txBody>
      </p:sp>
      <p:pic>
        <p:nvPicPr>
          <p:cNvPr id="288" name="20220103_122254.jpg" descr="20220103_122254.jpg"/>
          <p:cNvPicPr>
            <a:picLocks noChangeAspect="1"/>
          </p:cNvPicPr>
          <p:nvPr/>
        </p:nvPicPr>
        <p:blipFill>
          <a:blip r:embed="rId2">
            <a:extLst/>
          </a:blip>
          <a:srcRect l="9117" t="2734" r="9116" b="30821"/>
          <a:stretch>
            <a:fillRect/>
          </a:stretch>
        </p:blipFill>
        <p:spPr>
          <a:xfrm>
            <a:off x="8302058" y="2475061"/>
            <a:ext cx="2063342" cy="2977365"/>
          </a:xfrm>
          <a:prstGeom prst="rect">
            <a:avLst/>
          </a:prstGeom>
          <a:ln w="12700">
            <a:miter lim="400000"/>
          </a:ln>
          <a:effectLst>
            <a:outerShdw sx="100000" sy="100000" kx="0" ky="0" algn="b" rotWithShape="0" blurRad="254000" dist="127000" dir="5400000">
              <a:srgbClr val="000000">
                <a:alpha val="70000"/>
              </a:srgbClr>
            </a:outerShdw>
          </a:effectLst>
        </p:spPr>
      </p:pic>
      <p:sp>
        <p:nvSpPr>
          <p:cNvPr id="289" name="Risk of associated autonomic dysregulation → labile blood pressure, tachycardia, coronary and cerebral vasospasm."/>
          <p:cNvSpPr txBox="1"/>
          <p:nvPr/>
        </p:nvSpPr>
        <p:spPr>
          <a:xfrm>
            <a:off x="2080258" y="2557160"/>
            <a:ext cx="5092329" cy="1870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Autonomic dysregulation:</a:t>
            </a:r>
          </a:p>
          <a:p>
            <a:pPr marL="382270" indent="-382270" algn="l">
              <a:buSzPct val="95000"/>
              <a:buChar char="•"/>
              <a:defRPr sz="2800">
                <a:effectLst>
                  <a:outerShdw sx="100000" sy="100000" kx="0" ky="0" algn="b" rotWithShape="0" blurRad="25400" dist="25400" dir="2700000">
                    <a:srgbClr val="FFFFFF">
                      <a:alpha val="50000"/>
                    </a:srgbClr>
                  </a:outerShdw>
                </a:effectLst>
              </a:defRPr>
            </a:pPr>
            <a:r>
              <a:t>labile blood pressure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tachycardia</a:t>
            </a:r>
          </a:p>
          <a:p>
            <a:pPr marL="382270" indent="-382270" algn="l">
              <a:buSzPct val="95000"/>
              <a:buChar char="•"/>
              <a:defRPr sz="2800">
                <a:effectLst>
                  <a:outerShdw sx="100000" sy="100000" kx="0" ky="0" algn="b" rotWithShape="0" blurRad="25400" dist="25400" dir="2700000">
                    <a:srgbClr val="FFFFFF">
                      <a:alpha val="50000"/>
                    </a:srgbClr>
                  </a:outerShdw>
                </a:effectLst>
              </a:defRPr>
            </a:pPr>
            <a:r>
              <a:t>coronary/cerebral vasospasm</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KETAMINE AND OTHER HALLUCINOGENS"/>
          <p:cNvSpPr txBox="1"/>
          <p:nvPr>
            <p:ph type="title"/>
          </p:nvPr>
        </p:nvSpPr>
        <p:spPr>
          <a:prstGeom prst="rect">
            <a:avLst/>
          </a:prstGeom>
        </p:spPr>
        <p:txBody>
          <a:bodyPr/>
          <a:lstStyle/>
          <a:p>
            <a:pPr/>
            <a:r>
              <a:t>KETAMINE AND OTHER HALLUCINOGENS</a:t>
            </a:r>
          </a:p>
        </p:txBody>
      </p:sp>
      <p:sp>
        <p:nvSpPr>
          <p:cNvPr id="292" name="Neuraxial techniques are the first choice in cooperative patients…"/>
          <p:cNvSpPr txBox="1"/>
          <p:nvPr/>
        </p:nvSpPr>
        <p:spPr>
          <a:xfrm>
            <a:off x="2044699" y="3088914"/>
            <a:ext cx="9575801" cy="1426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t>Neuraxial techniques:</a:t>
            </a:r>
            <a:r>
              <a:t> first choice in cooperative patients</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Vasopressors should be used with caution to treat cardiovascular instability (exaggerated response)</a:t>
            </a:r>
          </a:p>
        </p:txBody>
      </p:sp>
      <p:sp>
        <p:nvSpPr>
          <p:cNvPr id="293" name="Hemodynamic instability is a primary concern…"/>
          <p:cNvSpPr txBox="1"/>
          <p:nvPr/>
        </p:nvSpPr>
        <p:spPr>
          <a:xfrm>
            <a:off x="2044699" y="4951899"/>
            <a:ext cx="9575801" cy="37149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t>General anesthesia: </a:t>
            </a:r>
            <a:r>
              <a:t>Hemodynamic instability is a primary concern</a:t>
            </a:r>
            <a:endParaRPr>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 analgesic/ventilatory depressant effects of opioids</a:t>
            </a:r>
            <a:endParaRPr>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rPr>
                <a:solidFill>
                  <a:srgbClr val="000000"/>
                </a:solidFill>
                <a:latin typeface="Helvetica Neue Medium"/>
                <a:ea typeface="Helvetica Neue Medium"/>
                <a:cs typeface="Helvetica Neue Medium"/>
                <a:sym typeface="Helvetica Neue Medium"/>
              </a:rPr>
              <a:t>⬇︎ </a:t>
            </a:r>
            <a:r>
              <a:t>MAC requirements with ketamine abuse</a:t>
            </a:r>
            <a:endParaRPr>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PCP/LSD: ⬆︎ effects of succinylcholine (⬇︎ plasma cholinesterase)</a:t>
            </a:r>
            <a:endParaRPr>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 postoperative anxiety/psychosis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7236967" y="2641599"/>
            <a:ext cx="4421633" cy="6045201"/>
          </a:xfrm>
          <a:prstGeom prst="rect">
            <a:avLst/>
          </a:prstGeom>
        </p:spPr>
      </p:pic>
      <p:sp>
        <p:nvSpPr>
          <p:cNvPr id="296" name="Nicotine (Tobacco Products and e-Cigarettes"/>
          <p:cNvSpPr txBox="1"/>
          <p:nvPr>
            <p:ph type="title"/>
          </p:nvPr>
        </p:nvSpPr>
        <p:spPr>
          <a:prstGeom prst="rect">
            <a:avLst/>
          </a:prstGeom>
        </p:spPr>
        <p:txBody>
          <a:bodyPr/>
          <a:lstStyle/>
          <a:p>
            <a:pPr/>
            <a:r>
              <a:t>Nicotine (Tobacco Products and e-Cigarettes</a:t>
            </a:r>
          </a:p>
        </p:txBody>
      </p:sp>
      <p:sp>
        <p:nvSpPr>
          <p:cNvPr id="297" name="Nicotine readily crosses the placenta- concentrations in the blood of the fetus can be 15٪ higher than in the mother.…"/>
          <p:cNvSpPr txBox="1"/>
          <p:nvPr>
            <p:ph type="body" sz="half" idx="1"/>
          </p:nvPr>
        </p:nvSpPr>
        <p:spPr>
          <a:prstGeom prst="rect">
            <a:avLst/>
          </a:prstGeom>
        </p:spPr>
        <p:txBody>
          <a:bodyPr/>
          <a:lstStyle/>
          <a:p>
            <a:pPr marL="323564" indent="-323564" defTabSz="361188">
              <a:spcBef>
                <a:spcPts val="3100"/>
              </a:spcBef>
              <a:buSzPct val="95000"/>
              <a:buChar char="•"/>
              <a:defRPr sz="2370">
                <a:effectLst/>
              </a:defRPr>
            </a:pPr>
            <a:r>
              <a:t>Nicotine readily crosses the placenta- concentrations in the blood of the fetus can be 15٪ higher than in the mother.</a:t>
            </a:r>
          </a:p>
          <a:p>
            <a:pPr marL="323564" indent="-323564" defTabSz="361188">
              <a:spcBef>
                <a:spcPts val="3100"/>
              </a:spcBef>
              <a:buSzPct val="95000"/>
              <a:buChar char="•"/>
              <a:defRPr sz="2370">
                <a:effectLst/>
              </a:defRPr>
            </a:pPr>
            <a:r>
              <a:t>Smoking (even secondhand exposure) during pregnancy:</a:t>
            </a:r>
          </a:p>
          <a:p>
            <a:pPr lvl="1" marL="754983" indent="-323564" defTabSz="361188">
              <a:spcBef>
                <a:spcPts val="3100"/>
              </a:spcBef>
              <a:buSzPct val="95000"/>
              <a:buChar char="•"/>
              <a:defRPr sz="2370">
                <a:effectLst/>
              </a:defRPr>
            </a:pPr>
            <a:r>
              <a:t>birth defects</a:t>
            </a:r>
          </a:p>
          <a:p>
            <a:pPr lvl="1" marL="754983" indent="-323564" defTabSz="361188">
              <a:spcBef>
                <a:spcPts val="3100"/>
              </a:spcBef>
              <a:buSzPct val="95000"/>
              <a:buChar char="•"/>
              <a:defRPr sz="2370">
                <a:effectLst/>
              </a:defRPr>
            </a:pPr>
            <a:r>
              <a:t>premature birth</a:t>
            </a:r>
          </a:p>
          <a:p>
            <a:pPr lvl="1" marL="754983" indent="-323564" defTabSz="361188">
              <a:spcBef>
                <a:spcPts val="3100"/>
              </a:spcBef>
              <a:buSzPct val="95000"/>
              <a:buChar char="•"/>
              <a:defRPr sz="2370">
                <a:effectLst/>
              </a:defRPr>
            </a:pPr>
            <a:r>
              <a:t>miscarriage</a:t>
            </a:r>
          </a:p>
          <a:p>
            <a:pPr lvl="1" marL="754983" indent="-323564" defTabSz="361188">
              <a:spcBef>
                <a:spcPts val="3100"/>
              </a:spcBef>
              <a:buSzPct val="95000"/>
              <a:buChar char="•"/>
              <a:defRPr sz="2370">
                <a:effectLst/>
              </a:defRPr>
            </a:pPr>
            <a:r>
              <a:t>low birth weight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Nicotine (Tobacco Products and e-Cigarettes"/>
          <p:cNvSpPr txBox="1"/>
          <p:nvPr>
            <p:ph type="title"/>
          </p:nvPr>
        </p:nvSpPr>
        <p:spPr>
          <a:prstGeom prst="rect">
            <a:avLst/>
          </a:prstGeom>
        </p:spPr>
        <p:txBody>
          <a:bodyPr/>
          <a:lstStyle/>
          <a:p>
            <a:pPr/>
            <a:r>
              <a:t>Nicotine (Tobacco Products and e-Cigarettes</a:t>
            </a:r>
          </a:p>
        </p:txBody>
      </p:sp>
      <p:sp>
        <p:nvSpPr>
          <p:cNvPr id="300" name="⬇︎ oxygen levels…"/>
          <p:cNvSpPr txBox="1"/>
          <p:nvPr/>
        </p:nvSpPr>
        <p:spPr>
          <a:xfrm>
            <a:off x="2044700" y="3390048"/>
            <a:ext cx="9575800" cy="2377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 oxygen levels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 risk of heart-related complications after surgery</a:t>
            </a:r>
          </a:p>
          <a:p>
            <a:pPr marL="382270" indent="-382270" algn="l">
              <a:buSzPct val="95000"/>
              <a:buChar char="•"/>
              <a:defRPr sz="2800">
                <a:effectLst>
                  <a:outerShdw sx="100000" sy="100000" kx="0" ky="0" algn="b" rotWithShape="0" blurRad="25400" dist="25400" dir="2700000">
                    <a:srgbClr val="FFFFFF">
                      <a:alpha val="50000"/>
                    </a:srgbClr>
                  </a:outerShdw>
                </a:effectLst>
              </a:defRPr>
            </a:pPr>
            <a:r>
              <a:t>⬆︎ risk of post-surgical complications to the lungs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Delay healing, ⬆︎ risk of infection at the wound site</a:t>
            </a:r>
          </a:p>
        </p:txBody>
      </p:sp>
      <p:grpSp>
        <p:nvGrpSpPr>
          <p:cNvPr id="303" name="Image"/>
          <p:cNvGrpSpPr/>
          <p:nvPr/>
        </p:nvGrpSpPr>
        <p:grpSpPr>
          <a:xfrm>
            <a:off x="3562819" y="6013467"/>
            <a:ext cx="5879162" cy="3359133"/>
            <a:chOff x="0" y="0"/>
            <a:chExt cx="5879160" cy="3359132"/>
          </a:xfrm>
        </p:grpSpPr>
        <p:pic>
          <p:nvPicPr>
            <p:cNvPr id="302" name="Image" descr="Image"/>
            <p:cNvPicPr>
              <a:picLocks noChangeAspect="1"/>
            </p:cNvPicPr>
            <p:nvPr/>
          </p:nvPicPr>
          <p:blipFill>
            <a:blip r:embed="rId2">
              <a:extLst/>
            </a:blip>
            <a:stretch>
              <a:fillRect/>
            </a:stretch>
          </p:blipFill>
          <p:spPr>
            <a:xfrm>
              <a:off x="127000" y="88900"/>
              <a:ext cx="5625161" cy="3028933"/>
            </a:xfrm>
            <a:prstGeom prst="rect">
              <a:avLst/>
            </a:prstGeom>
            <a:ln>
              <a:noFill/>
            </a:ln>
            <a:effectLst/>
          </p:spPr>
        </p:pic>
        <p:pic>
          <p:nvPicPr>
            <p:cNvPr id="301" name="Image" descr="Image"/>
            <p:cNvPicPr>
              <a:picLocks noChangeAspect="0"/>
            </p:cNvPicPr>
            <p:nvPr/>
          </p:nvPicPr>
          <p:blipFill>
            <a:blip r:embed="rId3">
              <a:extLst/>
            </a:blip>
            <a:stretch>
              <a:fillRect/>
            </a:stretch>
          </p:blipFill>
          <p:spPr>
            <a:xfrm>
              <a:off x="0" y="0"/>
              <a:ext cx="5879161" cy="335913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600"/>
            <a:ext cx="4421633" cy="6045200"/>
          </a:xfrm>
          <a:prstGeom prst="rect">
            <a:avLst/>
          </a:prstGeom>
        </p:spPr>
      </p:pic>
      <p:sp>
        <p:nvSpPr>
          <p:cNvPr id="306" name="BREASTFEEDING"/>
          <p:cNvSpPr txBox="1"/>
          <p:nvPr>
            <p:ph type="title"/>
          </p:nvPr>
        </p:nvSpPr>
        <p:spPr>
          <a:prstGeom prst="rect">
            <a:avLst/>
          </a:prstGeom>
        </p:spPr>
        <p:txBody>
          <a:bodyPr/>
          <a:lstStyle/>
          <a:p>
            <a:pPr/>
            <a:r>
              <a:t>BREASTFEEDING</a:t>
            </a:r>
          </a:p>
        </p:txBody>
      </p:sp>
      <p:sp>
        <p:nvSpPr>
          <p:cNvPr id="307" name="Slide Subtitle"/>
          <p:cNvSpPr txBox="1"/>
          <p:nvPr>
            <p:ph type="body" sz="half" idx="1"/>
          </p:nvPr>
        </p:nvSpPr>
        <p:spPr>
          <a:prstGeom prst="rect">
            <a:avLst/>
          </a:prstGeom>
        </p:spPr>
        <p:txBody>
          <a:bodyPr/>
          <a:lstStyle/>
          <a:p>
            <a:pPr marL="376809" indent="-376809" defTabSz="420623">
              <a:spcBef>
                <a:spcPts val="3600"/>
              </a:spcBef>
              <a:buSzPct val="95000"/>
              <a:buChar char="•"/>
              <a:defRPr sz="2760">
                <a:effectLst/>
              </a:defRPr>
            </a:pPr>
            <a:r>
              <a:t>Generally advise not to breastfeed- lack of data on the correlation between concentrations in breast milk and effects on the infant.</a:t>
            </a:r>
          </a:p>
          <a:p>
            <a:pPr marL="376809" indent="-376809" defTabSz="420623">
              <a:spcBef>
                <a:spcPts val="3600"/>
              </a:spcBef>
              <a:buSzPct val="95000"/>
              <a:buChar char="•"/>
              <a:defRPr sz="2760">
                <a:effectLst/>
              </a:defRPr>
            </a:pPr>
            <a:r>
              <a:t>Exceptions:</a:t>
            </a:r>
          </a:p>
          <a:p>
            <a:pPr lvl="1" marL="879221" indent="-376809" defTabSz="420623">
              <a:spcBef>
                <a:spcPts val="3600"/>
              </a:spcBef>
              <a:buSzPct val="95000"/>
              <a:buChar char="•"/>
              <a:defRPr sz="2760">
                <a:effectLst/>
              </a:defRPr>
            </a:pPr>
            <a:r>
              <a:t>methadone</a:t>
            </a:r>
          </a:p>
          <a:p>
            <a:pPr lvl="1" marL="879221" indent="-376809" defTabSz="420623">
              <a:spcBef>
                <a:spcPts val="3600"/>
              </a:spcBef>
              <a:buSzPct val="95000"/>
              <a:buChar char="•"/>
              <a:defRPr sz="2760">
                <a:effectLst/>
              </a:defRPr>
            </a:pPr>
            <a:r>
              <a:t>buprenorphine</a:t>
            </a:r>
          </a:p>
          <a:p>
            <a:pPr lvl="1" marL="879221" indent="-376809" defTabSz="420623">
              <a:spcBef>
                <a:spcPts val="3600"/>
              </a:spcBef>
              <a:buSzPct val="95000"/>
              <a:buChar char="•"/>
              <a:defRPr sz="2760">
                <a:effectLst/>
              </a:defRPr>
            </a:pPr>
            <a:r>
              <a:t>alcohol abusers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INTRODUCTION"/>
          <p:cNvSpPr txBox="1"/>
          <p:nvPr>
            <p:ph type="title"/>
          </p:nvPr>
        </p:nvSpPr>
        <p:spPr>
          <a:prstGeom prst="rect">
            <a:avLst/>
          </a:prstGeom>
        </p:spPr>
        <p:txBody>
          <a:bodyPr/>
          <a:lstStyle/>
          <a:p>
            <a:pPr/>
            <a:r>
              <a:t>INTRODUCTION</a:t>
            </a:r>
          </a:p>
        </p:txBody>
      </p:sp>
      <p:sp>
        <p:nvSpPr>
          <p:cNvPr id="148" name="When drugs are abused intravenously there are other considerations for healthcare providers: venous access may be difficult and there is a higher prevalence of transmissible diseases such as hepatitis (B and C) and human immunodeficiency virus (HIV)."/>
          <p:cNvSpPr txBox="1"/>
          <p:nvPr/>
        </p:nvSpPr>
        <p:spPr>
          <a:xfrm>
            <a:off x="2044700" y="7215520"/>
            <a:ext cx="9575801" cy="1426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IV drug abusers: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IV access may be difficult</a:t>
            </a:r>
          </a:p>
          <a:p>
            <a:pPr marL="382270" indent="-382270" algn="l">
              <a:buSzPct val="95000"/>
              <a:buChar char="•"/>
              <a:defRPr sz="2800">
                <a:effectLst>
                  <a:outerShdw sx="100000" sy="100000" kx="0" ky="0" algn="b" rotWithShape="0" blurRad="25400" dist="25400" dir="2700000">
                    <a:srgbClr val="FFFFFF">
                      <a:alpha val="50000"/>
                    </a:srgbClr>
                  </a:outerShdw>
                </a:effectLst>
              </a:defRPr>
            </a:pPr>
            <a:r>
              <a:t>⬆︎ prevalence of transmissible diseases: hepatitis, HIV</a:t>
            </a:r>
          </a:p>
        </p:txBody>
      </p:sp>
      <p:sp>
        <p:nvSpPr>
          <p:cNvPr id="149" name="It is often difficult to predict the exact repercussions in the chemically-dependent patient."/>
          <p:cNvSpPr txBox="1"/>
          <p:nvPr/>
        </p:nvSpPr>
        <p:spPr>
          <a:xfrm>
            <a:off x="2044700" y="5921315"/>
            <a:ext cx="9575801" cy="981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effectLst>
                  <a:outerShdw sx="100000" sy="100000" kx="0" ky="0" algn="b" rotWithShape="0" blurRad="25400" dist="25400" dir="2700000">
                    <a:srgbClr val="FFFFFF">
                      <a:alpha val="50000"/>
                    </a:srgbClr>
                  </a:outerShdw>
                </a:effectLst>
              </a:defRPr>
            </a:lvl1pPr>
          </a:lstStyle>
          <a:p>
            <a:pPr/>
            <a:r>
              <a:t>Difficulties to predict the exact repercussions in the chemically-dependent patient.</a:t>
            </a:r>
          </a:p>
        </p:txBody>
      </p:sp>
      <p:sp>
        <p:nvSpPr>
          <p:cNvPr id="150" name="Interactions between anesthetic drugs and drugs of abuse…"/>
          <p:cNvSpPr txBox="1"/>
          <p:nvPr/>
        </p:nvSpPr>
        <p:spPr>
          <a:xfrm>
            <a:off x="2108263" y="2913573"/>
            <a:ext cx="5891643" cy="2039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Interactions between anesthetic drugs and drugs of abuse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Sedating agents: ⬇︎ MAC</a:t>
            </a:r>
          </a:p>
          <a:p>
            <a:pPr marL="382270" indent="-382270" algn="l">
              <a:buSzPct val="95000"/>
              <a:buChar char="•"/>
              <a:defRPr sz="2800">
                <a:effectLst>
                  <a:outerShdw sx="100000" sy="100000" kx="0" ky="0" algn="b" rotWithShape="0" blurRad="25400" dist="25400" dir="2700000">
                    <a:srgbClr val="FFFFFF">
                      <a:alpha val="50000"/>
                    </a:srgbClr>
                  </a:outerShdw>
                </a:effectLst>
              </a:defRPr>
            </a:pPr>
            <a:r>
              <a:t>Stimulants: ⬆︎ MAC</a:t>
            </a:r>
          </a:p>
        </p:txBody>
      </p:sp>
      <p:grpSp>
        <p:nvGrpSpPr>
          <p:cNvPr id="153" name="Image"/>
          <p:cNvGrpSpPr/>
          <p:nvPr/>
        </p:nvGrpSpPr>
        <p:grpSpPr>
          <a:xfrm>
            <a:off x="8065332" y="2527090"/>
            <a:ext cx="3307282" cy="3383482"/>
            <a:chOff x="0" y="0"/>
            <a:chExt cx="3307281" cy="3383481"/>
          </a:xfrm>
        </p:grpSpPr>
        <p:pic>
          <p:nvPicPr>
            <p:cNvPr id="152" name="Image" descr="Image"/>
            <p:cNvPicPr>
              <a:picLocks noChangeAspect="1"/>
            </p:cNvPicPr>
            <p:nvPr/>
          </p:nvPicPr>
          <p:blipFill>
            <a:blip r:embed="rId2">
              <a:extLst/>
            </a:blip>
            <a:stretch>
              <a:fillRect/>
            </a:stretch>
          </p:blipFill>
          <p:spPr>
            <a:xfrm>
              <a:off x="127000" y="88900"/>
              <a:ext cx="3053282" cy="3053282"/>
            </a:xfrm>
            <a:prstGeom prst="rect">
              <a:avLst/>
            </a:prstGeom>
            <a:ln>
              <a:noFill/>
            </a:ln>
            <a:effectLst/>
          </p:spPr>
        </p:pic>
        <p:pic>
          <p:nvPicPr>
            <p:cNvPr id="151" name="Image" descr="Image"/>
            <p:cNvPicPr>
              <a:picLocks noChangeAspect="0"/>
            </p:cNvPicPr>
            <p:nvPr/>
          </p:nvPicPr>
          <p:blipFill>
            <a:blip r:embed="rId3">
              <a:extLst/>
            </a:blip>
            <a:stretch>
              <a:fillRect/>
            </a:stretch>
          </p:blipFill>
          <p:spPr>
            <a:xfrm>
              <a:off x="0" y="0"/>
              <a:ext cx="3307282" cy="338348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BREASTFEEDING"/>
          <p:cNvSpPr txBox="1"/>
          <p:nvPr>
            <p:ph type="title"/>
          </p:nvPr>
        </p:nvSpPr>
        <p:spPr>
          <a:prstGeom prst="rect">
            <a:avLst/>
          </a:prstGeom>
        </p:spPr>
        <p:txBody>
          <a:bodyPr/>
          <a:lstStyle/>
          <a:p>
            <a:pPr/>
            <a:r>
              <a:t>BREASTFEEDING</a:t>
            </a:r>
          </a:p>
        </p:txBody>
      </p:sp>
      <p:sp>
        <p:nvSpPr>
          <p:cNvPr id="310" name="Methadone:…"/>
          <p:cNvSpPr txBox="1"/>
          <p:nvPr/>
        </p:nvSpPr>
        <p:spPr>
          <a:xfrm>
            <a:off x="2044699" y="2726703"/>
            <a:ext cx="9575801" cy="5874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rPr b="1">
                <a:solidFill>
                  <a:srgbClr val="C82506"/>
                </a:solidFill>
              </a:rPr>
              <a:t>Methadone:</a:t>
            </a:r>
            <a:endParaRPr b="1">
              <a:solidFill>
                <a:srgbClr val="C82506"/>
              </a:solidFill>
            </a:endParaRP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transfer to breast milk is low</a:t>
            </a:r>
            <a:endParaRPr sz="3000">
              <a:solidFill>
                <a:srgbClr val="000000"/>
              </a:solidFill>
              <a:latin typeface="Helvetica Neue Medium"/>
              <a:ea typeface="Helvetica Neue Medium"/>
              <a:cs typeface="Helvetica Neue Medium"/>
              <a:sym typeface="Helvetica Neue Medium"/>
            </a:endParaRPr>
          </a:p>
          <a:p>
            <a:pPr algn="l">
              <a:defRPr sz="2800">
                <a:effectLst>
                  <a:outerShdw sx="100000" sy="100000" kx="0" ky="0" algn="b" rotWithShape="0" blurRad="25400" dist="25400" dir="2700000">
                    <a:srgbClr val="FFFFFF">
                      <a:alpha val="50000"/>
                    </a:srgbClr>
                  </a:outerShdw>
                </a:effectLst>
              </a:defRPr>
            </a:pPr>
            <a:r>
              <a:rPr b="1">
                <a:solidFill>
                  <a:srgbClr val="C82506"/>
                </a:solidFill>
              </a:rPr>
              <a:t>Buprenorphine:</a:t>
            </a:r>
            <a:endParaRPr b="1">
              <a:solidFill>
                <a:srgbClr val="C82506"/>
              </a:solidFill>
            </a:endParaRP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concentration in breast milk is low</a:t>
            </a:r>
            <a:endParaRPr sz="3000">
              <a:solidFill>
                <a:srgbClr val="000000"/>
              </a:solidFill>
              <a:latin typeface="Helvetica Neue Medium"/>
              <a:ea typeface="Helvetica Neue Medium"/>
              <a:cs typeface="Helvetica Neue Medium"/>
              <a:sym typeface="Helvetica Neue Medium"/>
            </a:endParaRPr>
          </a:p>
          <a:p>
            <a:pPr algn="l">
              <a:defRPr sz="2800">
                <a:effectLst>
                  <a:outerShdw sx="100000" sy="100000" kx="0" ky="0" algn="b" rotWithShape="0" blurRad="25400" dist="25400" dir="2700000">
                    <a:srgbClr val="FFFFFF">
                      <a:alpha val="50000"/>
                    </a:srgbClr>
                  </a:outerShdw>
                </a:effectLst>
              </a:defRPr>
            </a:pPr>
            <a:r>
              <a:rPr b="1">
                <a:solidFill>
                  <a:srgbClr val="C82506"/>
                </a:solidFill>
              </a:rPr>
              <a:t>Other opioids:</a:t>
            </a:r>
            <a:endParaRPr b="1">
              <a:solidFill>
                <a:srgbClr val="C82506"/>
              </a:solidFill>
            </a:endParaRP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caution is advised with </a:t>
            </a:r>
            <a:r>
              <a:rPr b="1">
                <a:solidFill>
                  <a:srgbClr val="C82506"/>
                </a:solidFill>
              </a:rPr>
              <a:t>codeine</a:t>
            </a:r>
            <a:r>
              <a:t> (CYP2D6 ultra-rapid metabolizers → high morphine metabolite levels)</a:t>
            </a:r>
            <a:endParaRPr sz="3000">
              <a:solidFill>
                <a:srgbClr val="000000"/>
              </a:solidFill>
              <a:latin typeface="Helvetica Neue Medium"/>
              <a:ea typeface="Helvetica Neue Medium"/>
              <a:cs typeface="Helvetica Neue Medium"/>
              <a:sym typeface="Helvetica Neue Medium"/>
            </a:endParaRPr>
          </a:p>
          <a:p>
            <a:pPr algn="l">
              <a:defRPr sz="2800">
                <a:effectLst>
                  <a:outerShdw sx="100000" sy="100000" kx="0" ky="0" algn="b" rotWithShape="0" blurRad="25400" dist="25400" dir="2700000">
                    <a:srgbClr val="FFFFFF">
                      <a:alpha val="50000"/>
                    </a:srgbClr>
                  </a:outerShdw>
                </a:effectLst>
              </a:defRPr>
            </a:pPr>
            <a:r>
              <a:rPr b="1">
                <a:solidFill>
                  <a:srgbClr val="C82506"/>
                </a:solidFill>
              </a:rPr>
              <a:t>Alcohol:</a:t>
            </a:r>
            <a:endParaRPr b="1">
              <a:solidFill>
                <a:srgbClr val="C82506"/>
              </a:solidFill>
            </a:endParaRP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daily intake limited to no more than 60 mL of liquor, 236 mL of wine, or two average beers for a 60 kg woman.</a:t>
            </a:r>
          </a:p>
          <a:p>
            <a:pPr lvl="1" marL="928370" indent="-382270" algn="l">
              <a:buSzPct val="95000"/>
              <a:buChar char="•"/>
              <a:defRPr sz="2800">
                <a:effectLst>
                  <a:outerShdw sx="100000" sy="100000" kx="0" ky="0" algn="b" rotWithShape="0" blurRad="25400" dist="25400" dir="2700000">
                    <a:srgbClr val="FFFFFF">
                      <a:alpha val="50000"/>
                    </a:srgbClr>
                  </a:outerShdw>
                </a:effectLst>
              </a:defRPr>
            </a:pPr>
            <a:r>
              <a:t>In this case, nursing should take place at least</a:t>
            </a:r>
            <a:r>
              <a:rPr b="1">
                <a:solidFill>
                  <a:srgbClr val="C82506"/>
                </a:solidFill>
              </a:rPr>
              <a:t> 2 hours</a:t>
            </a:r>
            <a:r>
              <a:t> after drinking.</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599"/>
            <a:ext cx="4421633" cy="6045201"/>
          </a:xfrm>
          <a:prstGeom prst="rect">
            <a:avLst/>
          </a:prstGeom>
        </p:spPr>
      </p:pic>
      <p:sp>
        <p:nvSpPr>
          <p:cNvPr id="313" name="PSYCHOLOGICAL AND SOCIAL CONSIDERATIONS"/>
          <p:cNvSpPr txBox="1"/>
          <p:nvPr>
            <p:ph type="title"/>
          </p:nvPr>
        </p:nvSpPr>
        <p:spPr>
          <a:prstGeom prst="rect">
            <a:avLst/>
          </a:prstGeom>
        </p:spPr>
        <p:txBody>
          <a:bodyPr/>
          <a:lstStyle>
            <a:lvl1pPr defTabSz="416052">
              <a:tabLst>
                <a:tab pos="1358900" algn="l"/>
              </a:tabLst>
              <a:defRPr sz="6188">
                <a:effectLst>
                  <a:outerShdw sx="100000" sy="100000" kx="0" ky="0" algn="b" rotWithShape="0" blurRad="23114" dist="23114" dir="2700000">
                    <a:srgbClr val="FFFFFF">
                      <a:alpha val="50000"/>
                    </a:srgbClr>
                  </a:outerShdw>
                </a:effectLst>
              </a:defRPr>
            </a:lvl1pPr>
          </a:lstStyle>
          <a:p>
            <a:pPr/>
            <a:r>
              <a:t>PSYCHOLOGICAL AND SOCIAL CONSIDERATIONS</a:t>
            </a:r>
          </a:p>
        </p:txBody>
      </p:sp>
      <p:sp>
        <p:nvSpPr>
          <p:cNvPr id="314" name="Slide Subtitle"/>
          <p:cNvSpPr txBox="1"/>
          <p:nvPr>
            <p:ph type="body" sz="half" idx="1"/>
          </p:nvPr>
        </p:nvSpPr>
        <p:spPr>
          <a:prstGeom prst="rect">
            <a:avLst/>
          </a:prstGeom>
        </p:spPr>
        <p:txBody>
          <a:bodyPr/>
          <a:lstStyle/>
          <a:p>
            <a:pPr marL="409575" indent="-409575">
              <a:buSzPct val="95000"/>
              <a:buChar char="•"/>
              <a:defRPr>
                <a:effectLst/>
              </a:defRPr>
            </a:pPr>
            <a:r>
              <a:t>Drug abuse is a significant social problem:</a:t>
            </a:r>
          </a:p>
          <a:p>
            <a:pPr lvl="1" marL="955675" indent="-409575">
              <a:buSzPct val="95000"/>
              <a:buChar char="•"/>
              <a:defRPr>
                <a:effectLst/>
              </a:defRPr>
            </a:pPr>
            <a:r>
              <a:t>challenges in the peripartum period</a:t>
            </a:r>
          </a:p>
          <a:p>
            <a:pPr lvl="1" marL="955675" indent="-409575">
              <a:buSzPct val="95000"/>
              <a:buChar char="•"/>
              <a:defRPr>
                <a:effectLst/>
              </a:defRPr>
            </a:pPr>
            <a:r>
              <a:t>obstetric morbidity/mortality</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PSYCHOLOGICAL AND SOCIAL CONSIDERATIONS"/>
          <p:cNvSpPr txBox="1"/>
          <p:nvPr>
            <p:ph type="title"/>
          </p:nvPr>
        </p:nvSpPr>
        <p:spPr>
          <a:prstGeom prst="rect">
            <a:avLst/>
          </a:prstGeom>
        </p:spPr>
        <p:txBody>
          <a:bodyPr/>
          <a:lstStyle>
            <a:lvl1pPr defTabSz="406908">
              <a:tabLst>
                <a:tab pos="1320800" algn="l"/>
              </a:tabLst>
              <a:defRPr sz="6052">
                <a:effectLst>
                  <a:outerShdw sx="100000" sy="100000" kx="0" ky="0" algn="b" rotWithShape="0" blurRad="22606" dist="22606" dir="2700000">
                    <a:srgbClr val="FFFFFF">
                      <a:alpha val="50000"/>
                    </a:srgbClr>
                  </a:outerShdw>
                </a:effectLst>
              </a:defRPr>
            </a:lvl1pPr>
          </a:lstStyle>
          <a:p>
            <a:pPr/>
            <a:r>
              <a:t>PSYCHOLOGICAL AND SOCIAL CONSIDERATIONS</a:t>
            </a:r>
          </a:p>
        </p:txBody>
      </p:sp>
      <p:sp>
        <p:nvSpPr>
          <p:cNvPr id="317" name="Substance-abusing parturients are more likely to suffer:…"/>
          <p:cNvSpPr txBox="1"/>
          <p:nvPr/>
        </p:nvSpPr>
        <p:spPr>
          <a:xfrm>
            <a:off x="1714499" y="2950843"/>
            <a:ext cx="9575801" cy="5426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Substance-abusing parturients are more likely to suffer:</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poor general health</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malnourishment</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untreated coexisting disease</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less likely to engage with antenatal care</a:t>
            </a:r>
            <a:endParaRPr baseline="31999" sz="1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poverty</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domestic violence</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physical and/or sexual abuse</a:t>
            </a:r>
            <a:endParaRPr sz="3000">
              <a:solidFill>
                <a:srgbClr val="000000"/>
              </a:solidFill>
              <a:latin typeface="Helvetica Neue Medium"/>
              <a:ea typeface="Helvetica Neue Medium"/>
              <a:cs typeface="Helvetica Neue Medium"/>
              <a:sym typeface="Helvetica Neue Medium"/>
            </a:endParaRPr>
          </a:p>
          <a:p>
            <a:pPr marL="382270" indent="-382270" algn="l">
              <a:buSzPct val="95000"/>
              <a:buChar char="•"/>
              <a:defRPr sz="2800">
                <a:effectLst>
                  <a:outerShdw sx="100000" sy="100000" kx="0" ky="0" algn="b" rotWithShape="0" blurRad="25400" dist="25400" dir="2700000">
                    <a:srgbClr val="FFFFFF">
                      <a:alpha val="50000"/>
                    </a:srgbClr>
                  </a:outerShdw>
                </a:effectLst>
              </a:defRPr>
            </a:pPr>
            <a:r>
              <a:t>mental illness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increase the risk of criminal activities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increase the likelihood of social service intervention (child protection orders)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UMMARY"/>
          <p:cNvSpPr txBox="1"/>
          <p:nvPr>
            <p:ph type="title"/>
          </p:nvPr>
        </p:nvSpPr>
        <p:spPr>
          <a:prstGeom prst="rect">
            <a:avLst/>
          </a:prstGeom>
        </p:spPr>
        <p:txBody>
          <a:bodyPr/>
          <a:lstStyle>
            <a:lvl1pPr>
              <a:defRPr spc="-226"/>
            </a:lvl1pPr>
          </a:lstStyle>
          <a:p>
            <a:pPr/>
            <a:r>
              <a:t>SUMMARY</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3" name="Image"/>
          <p:cNvGrpSpPr/>
          <p:nvPr/>
        </p:nvGrpSpPr>
        <p:grpSpPr>
          <a:xfrm>
            <a:off x="1336618" y="1104446"/>
            <a:ext cx="11208632" cy="7544708"/>
            <a:chOff x="0" y="0"/>
            <a:chExt cx="11208630" cy="7544706"/>
          </a:xfrm>
        </p:grpSpPr>
        <p:pic>
          <p:nvPicPr>
            <p:cNvPr id="322" name="Image" descr="Image"/>
            <p:cNvPicPr>
              <a:picLocks noChangeAspect="1"/>
            </p:cNvPicPr>
            <p:nvPr/>
          </p:nvPicPr>
          <p:blipFill>
            <a:blip r:embed="rId2">
              <a:extLst/>
            </a:blip>
            <a:stretch>
              <a:fillRect/>
            </a:stretch>
          </p:blipFill>
          <p:spPr>
            <a:xfrm>
              <a:off x="127000" y="88900"/>
              <a:ext cx="10954631" cy="7214507"/>
            </a:xfrm>
            <a:prstGeom prst="rect">
              <a:avLst/>
            </a:prstGeom>
            <a:ln>
              <a:noFill/>
            </a:ln>
            <a:effectLst/>
          </p:spPr>
        </p:pic>
        <p:pic>
          <p:nvPicPr>
            <p:cNvPr id="321" name="Image" descr="Image"/>
            <p:cNvPicPr>
              <a:picLocks noChangeAspect="0"/>
            </p:cNvPicPr>
            <p:nvPr/>
          </p:nvPicPr>
          <p:blipFill>
            <a:blip r:embed="rId3">
              <a:extLst/>
            </a:blip>
            <a:stretch>
              <a:fillRect/>
            </a:stretch>
          </p:blipFill>
          <p:spPr>
            <a:xfrm>
              <a:off x="0" y="0"/>
              <a:ext cx="11208631" cy="754470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References"/>
          <p:cNvSpPr txBox="1"/>
          <p:nvPr>
            <p:ph type="title"/>
          </p:nvPr>
        </p:nvSpPr>
        <p:spPr>
          <a:prstGeom prst="rect">
            <a:avLst/>
          </a:prstGeom>
        </p:spPr>
        <p:txBody>
          <a:bodyPr/>
          <a:lstStyle/>
          <a:p>
            <a:pPr/>
            <a:r>
              <a:t>References</a:t>
            </a:r>
          </a:p>
        </p:txBody>
      </p:sp>
      <p:sp>
        <p:nvSpPr>
          <p:cNvPr id="326" name="https://www.drugabuse.gov/download/18910/substance-use-in-women-research-report.pdf?v=b802679e27577e5e5365092466ac42e8…"/>
          <p:cNvSpPr txBox="1"/>
          <p:nvPr>
            <p:ph type="body" idx="1"/>
          </p:nvPr>
        </p:nvSpPr>
        <p:spPr>
          <a:prstGeom prst="rect">
            <a:avLst/>
          </a:prstGeom>
        </p:spPr>
        <p:txBody>
          <a:bodyPr/>
          <a:lstStyle/>
          <a:p>
            <a:pPr marL="278511" indent="-278511" defTabSz="233172">
              <a:spcBef>
                <a:spcPts val="2500"/>
              </a:spcBef>
              <a:buBlip>
                <a:blip r:embed="rId2"/>
              </a:buBlip>
              <a:defRPr sz="2040">
                <a:effectLst/>
              </a:defRPr>
            </a:pPr>
            <a:r>
              <a:rPr u="sng">
                <a:hlinkClick r:id="rId3" invalidUrl="" action="" tgtFrame="" tooltip="" history="1" highlightClick="0" endSnd="0"/>
              </a:rPr>
              <a:t>https://www.drugabuse.gov/download/18910/substance-use-in-women-research-report.pdf?v=b802679e27577e5e5365092466ac42e8</a:t>
            </a:r>
          </a:p>
          <a:p>
            <a:pPr marL="278511" indent="-278511" defTabSz="233172">
              <a:spcBef>
                <a:spcPts val="2500"/>
              </a:spcBef>
              <a:buBlip>
                <a:blip r:embed="rId2"/>
              </a:buBlip>
              <a:defRPr sz="2040">
                <a:effectLst/>
              </a:defRPr>
            </a:pPr>
            <a:r>
              <a:rPr u="sng">
                <a:hlinkClick r:id="rId4" invalidUrl="" action="" tgtFrame="" tooltip="" history="1" highlightClick="0" endSnd="0"/>
              </a:rPr>
              <a:t>https://www.who.int/news/item/20-01-2020-smoking-greatly-increases-risk-of-complications-after-surgery</a:t>
            </a:r>
            <a:r>
              <a:t> </a:t>
            </a:r>
          </a:p>
          <a:p>
            <a:pPr marL="278511" indent="-278511" defTabSz="233172">
              <a:spcBef>
                <a:spcPts val="2500"/>
              </a:spcBef>
              <a:buBlip>
                <a:blip r:embed="rId2"/>
              </a:buBlip>
              <a:defRPr sz="2040">
                <a:effectLst/>
              </a:defRPr>
            </a:pPr>
            <a:r>
              <a:rPr u="sng">
                <a:hlinkClick r:id="rId5" invalidUrl="" action="" tgtFrame="" tooltip="" history="1" highlightClick="0" endSnd="0"/>
              </a:rPr>
              <a:t>https://doi.org/10.1016/j.ajog.2019.03.022</a:t>
            </a:r>
            <a:r>
              <a:t> </a:t>
            </a:r>
          </a:p>
          <a:p>
            <a:pPr marL="278511" indent="-278511" defTabSz="233172">
              <a:spcBef>
                <a:spcPts val="2500"/>
              </a:spcBef>
              <a:buBlip>
                <a:blip r:embed="rId2"/>
              </a:buBlip>
              <a:defRPr sz="2040">
                <a:effectLst/>
              </a:defRPr>
            </a:pPr>
            <a:r>
              <a:rPr u="sng">
                <a:hlinkClick r:id="rId6" invalidUrl="" action="" tgtFrame="" tooltip="" history="1" highlightClick="0" endSnd="0"/>
              </a:rPr>
              <a:t>https://resources.wfsahq.org/atotw/management-of-pregnant-women-with-a-history-of-addictions-or-substance-misuse/</a:t>
            </a:r>
            <a:r>
              <a:t> </a:t>
            </a:r>
          </a:p>
          <a:p>
            <a:pPr marL="278511" indent="-278511" defTabSz="233172">
              <a:spcBef>
                <a:spcPts val="2500"/>
              </a:spcBef>
              <a:buBlip>
                <a:blip r:embed="rId2"/>
              </a:buBlip>
              <a:defRPr sz="2040">
                <a:effectLst/>
              </a:defRPr>
            </a:pPr>
            <a:r>
              <a:t>Reece-Stremtan S, Marinelli KA. ABM clinical protocol #21: guidelines for breastfeeding and substance use or substance use disorder, revised 2015. Breastfeed Med. 2015 Apr;10(3):135-41. doi: 10.1089/bfm.2015.9992. PMID: 25836677; PMCID: PMC4378642.</a:t>
            </a:r>
          </a:p>
          <a:p>
            <a:pPr marL="278511" indent="-278511" defTabSz="233172">
              <a:spcBef>
                <a:spcPts val="2500"/>
              </a:spcBef>
              <a:buBlip>
                <a:blip r:embed="rId2"/>
              </a:buBlip>
              <a:defRPr sz="2040">
                <a:effectLst/>
              </a:defRPr>
            </a:pPr>
            <a:r>
              <a:t>Frank C. Recognition and treatment of serotonin syndrome. Can Fam Physician. 2008;54(7):988-992.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Low angle view of modern buildings under a bright sky" descr="Low angle view of modern buildings under a bright sky"/>
          <p:cNvPicPr>
            <a:picLocks noChangeAspect="1"/>
          </p:cNvPicPr>
          <p:nvPr>
            <p:ph type="pic" idx="21"/>
          </p:nvPr>
        </p:nvPicPr>
        <p:blipFill>
          <a:blip r:embed="rId2">
            <a:extLst/>
          </a:blip>
          <a:srcRect l="5555" t="0" r="5555" b="0"/>
          <a:stretch>
            <a:fillRect/>
          </a:stretch>
        </p:blipFill>
        <p:spPr>
          <a:xfrm>
            <a:off x="0" y="0"/>
            <a:ext cx="13004800" cy="975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600"/>
            <a:ext cx="4421633" cy="6045201"/>
          </a:xfrm>
          <a:prstGeom prst="rect">
            <a:avLst/>
          </a:prstGeom>
        </p:spPr>
      </p:pic>
      <p:sp>
        <p:nvSpPr>
          <p:cNvPr id="156" name="ALCOHOL"/>
          <p:cNvSpPr txBox="1"/>
          <p:nvPr>
            <p:ph type="title"/>
          </p:nvPr>
        </p:nvSpPr>
        <p:spPr>
          <a:prstGeom prst="rect">
            <a:avLst/>
          </a:prstGeom>
        </p:spPr>
        <p:txBody>
          <a:bodyPr/>
          <a:lstStyle/>
          <a:p>
            <a:pPr/>
            <a:r>
              <a:t>ALCOHOL</a:t>
            </a:r>
          </a:p>
        </p:txBody>
      </p:sp>
      <p:sp>
        <p:nvSpPr>
          <p:cNvPr id="157" name="Slide Subtitle"/>
          <p:cNvSpPr txBox="1"/>
          <p:nvPr>
            <p:ph type="body" sz="half" idx="1"/>
          </p:nvPr>
        </p:nvSpPr>
        <p:spPr>
          <a:prstGeom prst="rect">
            <a:avLst/>
          </a:prstGeom>
        </p:spPr>
        <p:txBody>
          <a:bodyPr/>
          <a:lstStyle/>
          <a:p>
            <a:pPr>
              <a:buBlip>
                <a:blip r:embed="rId3"/>
              </a:buBlip>
              <a:defRPr>
                <a:effectLst/>
              </a:defRPr>
            </a:pPr>
            <a:r>
              <a:t>Presentations of pregnant patients with a history of alcohol abuse:</a:t>
            </a:r>
          </a:p>
          <a:p>
            <a:pPr lvl="1">
              <a:buBlip>
                <a:blip r:embed="rId3"/>
              </a:buBlip>
              <a:defRPr>
                <a:effectLst/>
              </a:defRPr>
            </a:pPr>
            <a:r>
              <a:t>acute intoxication</a:t>
            </a:r>
          </a:p>
          <a:p>
            <a:pPr lvl="1">
              <a:buBlip>
                <a:blip r:embed="rId3"/>
              </a:buBlip>
              <a:defRPr>
                <a:effectLst/>
              </a:defRPr>
            </a:pPr>
            <a:r>
              <a:t>withdrawal</a:t>
            </a:r>
          </a:p>
          <a:p>
            <a:pPr lvl="1">
              <a:buBlip>
                <a:blip r:embed="rId3"/>
              </a:buBlip>
              <a:defRPr>
                <a:effectLst/>
              </a:defRPr>
            </a:pPr>
            <a:r>
              <a:t>chronic alcohol abuse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ALCOHOL"/>
          <p:cNvSpPr txBox="1"/>
          <p:nvPr>
            <p:ph type="title"/>
          </p:nvPr>
        </p:nvSpPr>
        <p:spPr>
          <a:prstGeom prst="rect">
            <a:avLst/>
          </a:prstGeom>
        </p:spPr>
        <p:txBody>
          <a:bodyPr/>
          <a:lstStyle/>
          <a:p>
            <a:pPr/>
            <a:r>
              <a:t>ALCOHOL</a:t>
            </a:r>
          </a:p>
        </p:txBody>
      </p:sp>
      <p:sp>
        <p:nvSpPr>
          <p:cNvPr id="160" name="Chronic alcohol abuse is associated with liver disease, coagulopathy, cardiomyopathy and altered drug metabolism."/>
          <p:cNvSpPr txBox="1"/>
          <p:nvPr/>
        </p:nvSpPr>
        <p:spPr>
          <a:xfrm>
            <a:off x="5069709" y="2825343"/>
            <a:ext cx="3652191" cy="1870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liver disease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coagulopathy</a:t>
            </a:r>
          </a:p>
          <a:p>
            <a:pPr marL="382270" indent="-382270" algn="l">
              <a:buSzPct val="95000"/>
              <a:buChar char="•"/>
              <a:defRPr sz="2800">
                <a:effectLst>
                  <a:outerShdw sx="100000" sy="100000" kx="0" ky="0" algn="b" rotWithShape="0" blurRad="25400" dist="25400" dir="2700000">
                    <a:srgbClr val="FFFFFF">
                      <a:alpha val="50000"/>
                    </a:srgbClr>
                  </a:outerShdw>
                </a:effectLst>
              </a:defRPr>
            </a:pPr>
            <a:r>
              <a:t>cardiomyopathy</a:t>
            </a:r>
          </a:p>
          <a:p>
            <a:pPr marL="382270" indent="-382270" algn="l">
              <a:buSzPct val="95000"/>
              <a:buChar char="•"/>
              <a:defRPr sz="2800">
                <a:effectLst>
                  <a:outerShdw sx="100000" sy="100000" kx="0" ky="0" algn="b" rotWithShape="0" blurRad="25400" dist="25400" dir="2700000">
                    <a:srgbClr val="FFFFFF">
                      <a:alpha val="50000"/>
                    </a:srgbClr>
                  </a:outerShdw>
                </a:effectLst>
              </a:defRPr>
            </a:pPr>
            <a:r>
              <a:t>⬇︎ drug metabolism</a:t>
            </a:r>
          </a:p>
        </p:txBody>
      </p:sp>
      <p:sp>
        <p:nvSpPr>
          <p:cNvPr id="161" name="Acute alcohol intoxication can cause fetal distress and increases the risk of maternal pulmonary aspiration."/>
          <p:cNvSpPr txBox="1"/>
          <p:nvPr/>
        </p:nvSpPr>
        <p:spPr>
          <a:xfrm>
            <a:off x="1256386" y="3210452"/>
            <a:ext cx="3652191" cy="1426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fetal distress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maternal pulmonary aspiration</a:t>
            </a:r>
          </a:p>
        </p:txBody>
      </p:sp>
      <p:sp>
        <p:nvSpPr>
          <p:cNvPr id="162" name="Acute alcohol withdrawal may cause fetal distress, autonomic instability, seizures and maternal cardiac failure."/>
          <p:cNvSpPr txBox="1"/>
          <p:nvPr/>
        </p:nvSpPr>
        <p:spPr>
          <a:xfrm>
            <a:off x="8883032" y="3932532"/>
            <a:ext cx="3751180" cy="1870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fetal distress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autonomic instability</a:t>
            </a:r>
          </a:p>
          <a:p>
            <a:pPr marL="382270" indent="-382270" algn="l">
              <a:buSzPct val="95000"/>
              <a:buChar char="•"/>
              <a:defRPr sz="2800">
                <a:effectLst>
                  <a:outerShdw sx="100000" sy="100000" kx="0" ky="0" algn="b" rotWithShape="0" blurRad="25400" dist="25400" dir="2700000">
                    <a:srgbClr val="FFFFFF">
                      <a:alpha val="50000"/>
                    </a:srgbClr>
                  </a:outerShdw>
                </a:effectLst>
              </a:defRPr>
            </a:pPr>
            <a:r>
              <a:t>seizures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cardiac failure</a:t>
            </a:r>
          </a:p>
        </p:txBody>
      </p:sp>
      <p:sp>
        <p:nvSpPr>
          <p:cNvPr id="163" name="Symptoms can be managed with benzodiazepines or alpha-2-adrenoceptor agonists, however with larger doses the risk of neonatal respiratory depression should be considered."/>
          <p:cNvSpPr txBox="1"/>
          <p:nvPr/>
        </p:nvSpPr>
        <p:spPr>
          <a:xfrm>
            <a:off x="9019765" y="5946857"/>
            <a:ext cx="3477715" cy="1870713"/>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l">
              <a:defRPr sz="2800">
                <a:solidFill>
                  <a:srgbClr val="FFFFFF"/>
                </a:solidFill>
                <a:effectLst>
                  <a:outerShdw sx="100000" sy="100000" kx="0" ky="0" algn="b" rotWithShape="0" blurRad="25400" dist="12700" dir="5400000">
                    <a:srgbClr val="000000">
                      <a:alpha val="50000"/>
                    </a:srgbClr>
                  </a:outerShdw>
                </a:effectLst>
              </a:defRPr>
            </a:pPr>
            <a:r>
              <a:t>benzodiazepines/alpha-2 agonists- risk of neonatal respiratory depression</a:t>
            </a:r>
          </a:p>
        </p:txBody>
      </p:sp>
      <p:sp>
        <p:nvSpPr>
          <p:cNvPr id="164" name="Acute alcohol intoxication"/>
          <p:cNvSpPr txBox="1"/>
          <p:nvPr/>
        </p:nvSpPr>
        <p:spPr>
          <a:xfrm>
            <a:off x="1256386" y="2206989"/>
            <a:ext cx="3652191" cy="98171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Acute alcohol intoxication</a:t>
            </a:r>
          </a:p>
        </p:txBody>
      </p:sp>
      <p:sp>
        <p:nvSpPr>
          <p:cNvPr id="165" name="Acute alcohol withdrawal"/>
          <p:cNvSpPr txBox="1"/>
          <p:nvPr/>
        </p:nvSpPr>
        <p:spPr>
          <a:xfrm>
            <a:off x="9019765" y="2886812"/>
            <a:ext cx="3477715" cy="98171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Acute alcohol withdrawal</a:t>
            </a:r>
          </a:p>
        </p:txBody>
      </p:sp>
      <p:sp>
        <p:nvSpPr>
          <p:cNvPr id="166" name="Chronic alcohol abuse"/>
          <p:cNvSpPr txBox="1"/>
          <p:nvPr/>
        </p:nvSpPr>
        <p:spPr>
          <a:xfrm>
            <a:off x="5138075" y="2246928"/>
            <a:ext cx="3652192" cy="53721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Chronic alcohol abuse</a:t>
            </a:r>
          </a:p>
        </p:txBody>
      </p:sp>
      <p:sp>
        <p:nvSpPr>
          <p:cNvPr id="167" name="Neuraxial analgesia/anesthesia"/>
          <p:cNvSpPr txBox="1"/>
          <p:nvPr/>
        </p:nvSpPr>
        <p:spPr>
          <a:xfrm>
            <a:off x="1173270" y="5436171"/>
            <a:ext cx="3628247" cy="981713"/>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Neuraxial analgesia/anesthesia</a:t>
            </a:r>
          </a:p>
        </p:txBody>
      </p:sp>
      <p:sp>
        <p:nvSpPr>
          <p:cNvPr id="168" name="Safe and preferable…"/>
          <p:cNvSpPr txBox="1"/>
          <p:nvPr/>
        </p:nvSpPr>
        <p:spPr>
          <a:xfrm>
            <a:off x="1173270" y="6469040"/>
            <a:ext cx="3628247" cy="2315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Safe and preferable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Liver dysfunction (coagulopathy)</a:t>
            </a:r>
          </a:p>
          <a:p>
            <a:pPr marL="382270" indent="-382270" algn="l">
              <a:buSzPct val="95000"/>
              <a:buChar char="•"/>
              <a:defRPr sz="2800">
                <a:effectLst>
                  <a:outerShdw sx="100000" sy="100000" kx="0" ky="0" algn="b" rotWithShape="0" blurRad="25400" dist="25400" dir="2700000">
                    <a:srgbClr val="FFFFFF">
                      <a:alpha val="50000"/>
                    </a:srgbClr>
                  </a:outerShdw>
                </a:effectLst>
              </a:defRPr>
            </a:pPr>
            <a:r>
              <a:t>Assessing/replacing fluid deficits</a:t>
            </a:r>
          </a:p>
        </p:txBody>
      </p:sp>
      <p:sp>
        <p:nvSpPr>
          <p:cNvPr id="169" name="General anesthesia"/>
          <p:cNvSpPr txBox="1"/>
          <p:nvPr/>
        </p:nvSpPr>
        <p:spPr>
          <a:xfrm>
            <a:off x="5018477" y="5501941"/>
            <a:ext cx="3628246" cy="537213"/>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General anesthesia</a:t>
            </a:r>
          </a:p>
        </p:txBody>
      </p:sp>
      <p:sp>
        <p:nvSpPr>
          <p:cNvPr id="170" name="⬆︎ pulmonary aspiration…"/>
          <p:cNvSpPr txBox="1"/>
          <p:nvPr/>
        </p:nvSpPr>
        <p:spPr>
          <a:xfrm>
            <a:off x="4810457" y="6306900"/>
            <a:ext cx="4200368" cy="1150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t>⬆︎ pulmonary aspiration</a:t>
            </a:r>
          </a:p>
          <a:p>
            <a:pPr marL="382270" indent="-382270" algn="l">
              <a:buSzPct val="95000"/>
              <a:buChar char="•"/>
              <a:defRPr sz="2800">
                <a:effectLst>
                  <a:outerShdw sx="100000" sy="100000" kx="0" ky="0" algn="b" rotWithShape="0" blurRad="25400" dist="25400" dir="2700000">
                    <a:srgbClr val="FFFFFF">
                      <a:alpha val="50000"/>
                    </a:srgbClr>
                  </a:outerShdw>
                </a:effectLst>
              </a:defRPr>
            </a:pPr>
            <a:r>
              <a:t>liver/cardiac failure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Hot-air balloons viewed from below against a blue sky" descr="Hot-air balloons viewed from below against a blue sky"/>
          <p:cNvPicPr>
            <a:picLocks noChangeAspect="0"/>
          </p:cNvPicPr>
          <p:nvPr>
            <p:ph type="pic" idx="21"/>
          </p:nvPr>
        </p:nvPicPr>
        <p:blipFill>
          <a:blip r:embed="rId2">
            <a:extLst/>
          </a:blip>
          <a:stretch>
            <a:fillRect/>
          </a:stretch>
        </p:blipFill>
        <p:spPr>
          <a:xfrm>
            <a:off x="7236967" y="2641600"/>
            <a:ext cx="4421633" cy="6045201"/>
          </a:xfrm>
          <a:prstGeom prst="rect">
            <a:avLst/>
          </a:prstGeom>
        </p:spPr>
      </p:pic>
      <p:sp>
        <p:nvSpPr>
          <p:cNvPr id="173" name="OPIOIDS"/>
          <p:cNvSpPr txBox="1"/>
          <p:nvPr>
            <p:ph type="title"/>
          </p:nvPr>
        </p:nvSpPr>
        <p:spPr>
          <a:prstGeom prst="rect">
            <a:avLst/>
          </a:prstGeom>
        </p:spPr>
        <p:txBody>
          <a:bodyPr/>
          <a:lstStyle/>
          <a:p>
            <a:pPr/>
            <a:r>
              <a:t>OPIOIDS</a:t>
            </a:r>
          </a:p>
        </p:txBody>
      </p:sp>
      <p:sp>
        <p:nvSpPr>
          <p:cNvPr id="174" name="Slide Subtitle"/>
          <p:cNvSpPr txBox="1"/>
          <p:nvPr>
            <p:ph type="body" sz="half" idx="1"/>
          </p:nvPr>
        </p:nvSpPr>
        <p:spPr>
          <a:prstGeom prst="rect">
            <a:avLst/>
          </a:prstGeom>
        </p:spPr>
        <p:txBody>
          <a:bodyPr/>
          <a:lstStyle/>
          <a:p>
            <a:pPr lvl="1" marL="690880" indent="-345440" defTabSz="388620">
              <a:spcBef>
                <a:spcPts val="3400"/>
              </a:spcBef>
              <a:buBlip>
                <a:blip r:embed="rId3"/>
              </a:buBlip>
              <a:defRPr sz="2550">
                <a:effectLst/>
              </a:defRPr>
            </a:pPr>
            <a:r>
              <a:t>heroin</a:t>
            </a:r>
          </a:p>
          <a:p>
            <a:pPr lvl="1" marL="690880" indent="-345440" defTabSz="388620">
              <a:spcBef>
                <a:spcPts val="3400"/>
              </a:spcBef>
              <a:buBlip>
                <a:blip r:embed="rId3"/>
              </a:buBlip>
              <a:defRPr sz="2550">
                <a:effectLst/>
              </a:defRPr>
            </a:pPr>
            <a:r>
              <a:t>fentanyl</a:t>
            </a:r>
          </a:p>
          <a:p>
            <a:pPr lvl="1" marL="690880" indent="-345440" defTabSz="388620">
              <a:spcBef>
                <a:spcPts val="3400"/>
              </a:spcBef>
              <a:buBlip>
                <a:blip r:embed="rId3"/>
              </a:buBlip>
              <a:defRPr sz="2550">
                <a:effectLst/>
              </a:defRPr>
            </a:pPr>
            <a:r>
              <a:t>opioid-based analgesic medications</a:t>
            </a:r>
          </a:p>
          <a:p>
            <a:pPr marL="345440" indent="-345440" defTabSz="388620">
              <a:spcBef>
                <a:spcPts val="3400"/>
              </a:spcBef>
              <a:buBlip>
                <a:blip r:embed="rId3"/>
              </a:buBlip>
              <a:defRPr sz="2550">
                <a:effectLst/>
              </a:defRPr>
            </a:pPr>
            <a:r>
              <a:t>Several aspects of care:</a:t>
            </a:r>
          </a:p>
          <a:p>
            <a:pPr lvl="1" marL="690880" indent="-345440" defTabSz="388620">
              <a:spcBef>
                <a:spcPts val="3400"/>
              </a:spcBef>
              <a:buBlip>
                <a:blip r:embed="rId3"/>
              </a:buBlip>
              <a:defRPr sz="2550">
                <a:effectLst/>
              </a:defRPr>
            </a:pPr>
            <a:r>
              <a:t>analgesia</a:t>
            </a:r>
          </a:p>
          <a:p>
            <a:pPr lvl="1" marL="690880" indent="-345440" defTabSz="388620">
              <a:spcBef>
                <a:spcPts val="3400"/>
              </a:spcBef>
              <a:buBlip>
                <a:blip r:embed="rId3"/>
              </a:buBlip>
              <a:defRPr sz="2550">
                <a:effectLst/>
              </a:defRPr>
            </a:pPr>
            <a:r>
              <a:t>anesthesia</a:t>
            </a:r>
          </a:p>
          <a:p>
            <a:pPr lvl="1" marL="690880" indent="-345440" defTabSz="388620">
              <a:spcBef>
                <a:spcPts val="3400"/>
              </a:spcBef>
              <a:buBlip>
                <a:blip r:embed="rId3"/>
              </a:buBlip>
              <a:defRPr sz="2550">
                <a:effectLst/>
              </a:defRPr>
            </a:pPr>
            <a:r>
              <a:t>overdose/withdrawal</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OPIOIDS"/>
          <p:cNvSpPr txBox="1"/>
          <p:nvPr>
            <p:ph type="title"/>
          </p:nvPr>
        </p:nvSpPr>
        <p:spPr>
          <a:prstGeom prst="rect">
            <a:avLst/>
          </a:prstGeom>
        </p:spPr>
        <p:txBody>
          <a:bodyPr/>
          <a:lstStyle/>
          <a:p>
            <a:pPr/>
            <a:r>
              <a:t>OPIOIDS</a:t>
            </a:r>
          </a:p>
        </p:txBody>
      </p:sp>
      <p:sp>
        <p:nvSpPr>
          <p:cNvPr id="177" name="There maybe associated polysubstance abuse, and infection with hepatitis B, C and/or HIV."/>
          <p:cNvSpPr txBox="1"/>
          <p:nvPr/>
        </p:nvSpPr>
        <p:spPr>
          <a:xfrm>
            <a:off x="1730349" y="7872394"/>
            <a:ext cx="10204502" cy="537213"/>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Polysubstance abuse, and infection with hepatitis B, C and/or HIV</a:t>
            </a:r>
          </a:p>
        </p:txBody>
      </p:sp>
      <p:sp>
        <p:nvSpPr>
          <p:cNvPr id="178" name="Once physical dependence has developed, a withdrawal syndrome can occur within 4-6 hours of heroin use."/>
          <p:cNvSpPr txBox="1"/>
          <p:nvPr/>
        </p:nvSpPr>
        <p:spPr>
          <a:xfrm>
            <a:off x="1730349" y="2690109"/>
            <a:ext cx="10204502" cy="537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Withdrawal syndrome can occur within </a:t>
            </a:r>
            <a:r>
              <a:rPr b="1"/>
              <a:t>4-6 hours of heroin use</a:t>
            </a:r>
            <a:r>
              <a:t>.</a:t>
            </a:r>
          </a:p>
        </p:txBody>
      </p:sp>
      <p:sp>
        <p:nvSpPr>
          <p:cNvPr id="179" name="Recurring placental and fetal opioid withdrawal may result in intra-uterine growth restriction (IUGR), placental abruption, fetal death and preterm labour."/>
          <p:cNvSpPr txBox="1"/>
          <p:nvPr/>
        </p:nvSpPr>
        <p:spPr>
          <a:xfrm>
            <a:off x="1775986" y="5004875"/>
            <a:ext cx="6841230" cy="2315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Recurring placental/fetal opioid withdrawal:</a:t>
            </a:r>
          </a:p>
          <a:p>
            <a:pPr marL="382270" indent="-382270" algn="l">
              <a:buSzPct val="95000"/>
              <a:buChar char="•"/>
              <a:defRPr sz="2800">
                <a:effectLst>
                  <a:outerShdw sx="100000" sy="100000" kx="0" ky="0" algn="b" rotWithShape="0" blurRad="25400" dist="25400" dir="2700000">
                    <a:srgbClr val="FFFFFF">
                      <a:alpha val="50000"/>
                    </a:srgbClr>
                  </a:outerShdw>
                </a:effectLst>
              </a:defRPr>
            </a:pPr>
            <a:r>
              <a:t>IUGR</a:t>
            </a:r>
          </a:p>
          <a:p>
            <a:pPr marL="382270" indent="-382270" algn="l">
              <a:buSzPct val="95000"/>
              <a:buChar char="•"/>
              <a:defRPr sz="2800">
                <a:effectLst>
                  <a:outerShdw sx="100000" sy="100000" kx="0" ky="0" algn="b" rotWithShape="0" blurRad="25400" dist="25400" dir="2700000">
                    <a:srgbClr val="FFFFFF">
                      <a:alpha val="50000"/>
                    </a:srgbClr>
                  </a:outerShdw>
                </a:effectLst>
              </a:defRPr>
            </a:pPr>
            <a:r>
              <a:t>placental abruption</a:t>
            </a:r>
          </a:p>
          <a:p>
            <a:pPr marL="382270" indent="-382270" algn="l">
              <a:buSzPct val="95000"/>
              <a:buChar char="•"/>
              <a:defRPr sz="2800">
                <a:effectLst>
                  <a:outerShdw sx="100000" sy="100000" kx="0" ky="0" algn="b" rotWithShape="0" blurRad="25400" dist="25400" dir="2700000">
                    <a:srgbClr val="FFFFFF">
                      <a:alpha val="50000"/>
                    </a:srgbClr>
                  </a:outerShdw>
                </a:effectLst>
              </a:defRPr>
            </a:pPr>
            <a:r>
              <a:t>fetal death</a:t>
            </a:r>
          </a:p>
          <a:p>
            <a:pPr marL="382270" indent="-382270" algn="l">
              <a:buSzPct val="95000"/>
              <a:buChar char="•"/>
              <a:defRPr sz="2800">
                <a:effectLst>
                  <a:outerShdw sx="100000" sy="100000" kx="0" ky="0" algn="b" rotWithShape="0" blurRad="25400" dist="25400" dir="2700000">
                    <a:srgbClr val="FFFFFF">
                      <a:alpha val="50000"/>
                    </a:srgbClr>
                  </a:outerShdw>
                </a:effectLst>
              </a:defRPr>
            </a:pPr>
            <a:r>
              <a:t>preterm labor</a:t>
            </a:r>
          </a:p>
        </p:txBody>
      </p:sp>
      <p:sp>
        <p:nvSpPr>
          <p:cNvPr id="180" name="Maternal overdose can present with respiratory depression, respiratory arrest or aspiration."/>
          <p:cNvSpPr txBox="1"/>
          <p:nvPr/>
        </p:nvSpPr>
        <p:spPr>
          <a:xfrm>
            <a:off x="7903426" y="5856441"/>
            <a:ext cx="3980872" cy="187071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solidFill>
                  <a:srgbClr val="FFFFFF"/>
                </a:solidFill>
                <a:effectLst>
                  <a:outerShdw sx="100000" sy="100000" kx="0" ky="0" algn="b" rotWithShape="0" blurRad="25400" dist="12700" dir="5400000">
                    <a:srgbClr val="000000">
                      <a:alpha val="50000"/>
                    </a:srgbClr>
                  </a:outerShdw>
                </a:effectLst>
              </a:defRPr>
            </a:pPr>
            <a:r>
              <a:t>Maternal overdose:</a:t>
            </a:r>
          </a:p>
          <a:p>
            <a:pPr marL="382270" indent="-382270" algn="l">
              <a:buSzPct val="95000"/>
              <a:buChar char="•"/>
              <a:defRPr sz="2800">
                <a:solidFill>
                  <a:srgbClr val="FFFFFF"/>
                </a:solidFill>
                <a:effectLst>
                  <a:outerShdw sx="100000" sy="100000" kx="0" ky="0" algn="b" rotWithShape="0" blurRad="25400" dist="12700" dir="5400000">
                    <a:srgbClr val="000000">
                      <a:alpha val="50000"/>
                    </a:srgbClr>
                  </a:outerShdw>
                </a:effectLst>
              </a:defRPr>
            </a:pPr>
            <a:r>
              <a:t>respiratory depression</a:t>
            </a:r>
          </a:p>
          <a:p>
            <a:pPr marL="382270" indent="-382270" algn="l">
              <a:buSzPct val="95000"/>
              <a:buChar char="•"/>
              <a:defRPr sz="2800">
                <a:solidFill>
                  <a:srgbClr val="FFFFFF"/>
                </a:solidFill>
                <a:effectLst>
                  <a:outerShdw sx="100000" sy="100000" kx="0" ky="0" algn="b" rotWithShape="0" blurRad="25400" dist="12700" dir="5400000">
                    <a:srgbClr val="000000">
                      <a:alpha val="50000"/>
                    </a:srgbClr>
                  </a:outerShdw>
                </a:effectLst>
              </a:defRPr>
            </a:pPr>
            <a:r>
              <a:t>respiratory arrest</a:t>
            </a:r>
          </a:p>
          <a:p>
            <a:pPr marL="382270" indent="-382270" algn="l">
              <a:buSzPct val="95000"/>
              <a:buChar char="•"/>
              <a:defRPr sz="2800">
                <a:solidFill>
                  <a:srgbClr val="FFFFFF"/>
                </a:solidFill>
                <a:effectLst>
                  <a:outerShdw sx="100000" sy="100000" kx="0" ky="0" algn="b" rotWithShape="0" blurRad="25400" dist="12700" dir="5400000">
                    <a:srgbClr val="000000">
                      <a:alpha val="50000"/>
                    </a:srgbClr>
                  </a:outerShdw>
                </a:effectLst>
              </a:defRPr>
            </a:pPr>
            <a:r>
              <a:t>aspiration</a:t>
            </a:r>
          </a:p>
        </p:txBody>
      </p:sp>
      <p:sp>
        <p:nvSpPr>
          <p:cNvPr id="181" name="Withdrawal increases sympathetic nervous system (SNS) activity causing tachycardia, hypertension and restlessness."/>
          <p:cNvSpPr txBox="1"/>
          <p:nvPr/>
        </p:nvSpPr>
        <p:spPr>
          <a:xfrm>
            <a:off x="1730349" y="3462933"/>
            <a:ext cx="10204502" cy="1154406"/>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Withdrawal → ⬆︎ sympathetic NS activity → tachycardia, hypertension, restlessness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OPIOIDS"/>
          <p:cNvSpPr txBox="1"/>
          <p:nvPr>
            <p:ph type="title"/>
          </p:nvPr>
        </p:nvSpPr>
        <p:spPr>
          <a:prstGeom prst="rect">
            <a:avLst/>
          </a:prstGeom>
        </p:spPr>
        <p:txBody>
          <a:bodyPr/>
          <a:lstStyle/>
          <a:p>
            <a:pPr/>
            <a:r>
              <a:t>OPIOIDS</a:t>
            </a:r>
          </a:p>
        </p:txBody>
      </p:sp>
      <p:sp>
        <p:nvSpPr>
          <p:cNvPr id="184" name="Opioid-tolerant patients receiving labor epidural analgesia may require a higher infusion rate and/or dosage (e.g. 4 mcg/ml compared to the standard 2 mcg/ml of fentanyl) which can be supplemented with an initial epidural bolus dose of 75-100 mcg fentany"/>
          <p:cNvSpPr txBox="1"/>
          <p:nvPr/>
        </p:nvSpPr>
        <p:spPr>
          <a:xfrm>
            <a:off x="1593644" y="4259955"/>
            <a:ext cx="7638851" cy="537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effectLst>
                  <a:outerShdw sx="100000" sy="100000" kx="0" ky="0" algn="b" rotWithShape="0" blurRad="25400" dist="25400" dir="2700000">
                    <a:srgbClr val="FFFFFF">
                      <a:alpha val="50000"/>
                    </a:srgbClr>
                  </a:outerShdw>
                </a:effectLst>
              </a:defRPr>
            </a:lvl1pPr>
          </a:lstStyle>
          <a:p>
            <a:pPr/>
            <a:r>
              <a:t>higher infusion rate/dosage for epidural analgesia</a:t>
            </a:r>
          </a:p>
        </p:txBody>
      </p:sp>
      <p:sp>
        <p:nvSpPr>
          <p:cNvPr id="185" name="Prior to providing neuraxial analgesia to patients who abuse opioids it is advisable to exclude cellulitis, coagulopathy, sepsis, endocarditis and septic arthritis as these are associated with an increased incidence of neuraxial and disc-space infections"/>
          <p:cNvSpPr txBox="1"/>
          <p:nvPr/>
        </p:nvSpPr>
        <p:spPr>
          <a:xfrm>
            <a:off x="5945015" y="3083352"/>
            <a:ext cx="6126542" cy="981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effectLst>
                  <a:outerShdw sx="100000" sy="100000" kx="0" ky="0" algn="b" rotWithShape="0" blurRad="25400" dist="25400" dir="2700000">
                    <a:srgbClr val="FFFFFF">
                      <a:alpha val="50000"/>
                    </a:srgbClr>
                  </a:outerShdw>
                </a:effectLst>
              </a:defRPr>
            </a:lvl1pPr>
          </a:lstStyle>
          <a:p>
            <a:pPr/>
            <a:r>
              <a:t>exclude cellulitis, coagulopathy, sepsis, endocarditis, septic arthritis</a:t>
            </a:r>
          </a:p>
        </p:txBody>
      </p:sp>
      <p:sp>
        <p:nvSpPr>
          <p:cNvPr id="186" name="Neuraxial analgesia and anesthesia"/>
          <p:cNvSpPr txBox="1"/>
          <p:nvPr/>
        </p:nvSpPr>
        <p:spPr>
          <a:xfrm>
            <a:off x="1678066" y="3083352"/>
            <a:ext cx="4012536" cy="981714"/>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Neuraxial analgesia and anesthesia</a:t>
            </a:r>
          </a:p>
        </p:txBody>
      </p:sp>
      <p:sp>
        <p:nvSpPr>
          <p:cNvPr id="187" name="General anesthesia"/>
          <p:cNvSpPr txBox="1"/>
          <p:nvPr/>
        </p:nvSpPr>
        <p:spPr>
          <a:xfrm>
            <a:off x="1777603" y="6313923"/>
            <a:ext cx="3014931" cy="537214"/>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800">
                <a:solidFill>
                  <a:srgbClr val="FFFFFF"/>
                </a:solidFill>
                <a:effectLst>
                  <a:outerShdw sx="100000" sy="100000" kx="0" ky="0" algn="b" rotWithShape="0" blurRad="25400" dist="12700" dir="5400000">
                    <a:srgbClr val="000000">
                      <a:alpha val="50000"/>
                    </a:srgbClr>
                  </a:outerShdw>
                </a:effectLst>
              </a:defRPr>
            </a:lvl1pPr>
          </a:lstStyle>
          <a:p>
            <a:pPr/>
            <a:r>
              <a:t>General anesthesia</a:t>
            </a:r>
          </a:p>
        </p:txBody>
      </p:sp>
      <p:sp>
        <p:nvSpPr>
          <p:cNvPr id="188" name="General anesthesia induction dose requirements are increased with chronic opioid use and are decreased with acute ingestion, although associated malnutrition may also necessitate dose adjustment."/>
          <p:cNvSpPr txBox="1"/>
          <p:nvPr/>
        </p:nvSpPr>
        <p:spPr>
          <a:xfrm>
            <a:off x="1727734" y="6996164"/>
            <a:ext cx="7370670" cy="22123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effectLst>
                  <a:outerShdw sx="100000" sy="100000" kx="0" ky="0" algn="b" rotWithShape="0" blurRad="25400" dist="25400" dir="2700000">
                    <a:srgbClr val="FFFFFF">
                      <a:alpha val="50000"/>
                    </a:srgbClr>
                  </a:outerShdw>
                </a:effectLst>
              </a:defRPr>
            </a:pPr>
            <a:r>
              <a:t>Induction dose requirements:</a:t>
            </a:r>
          </a:p>
          <a:p>
            <a:pPr marL="382270" indent="-382270" algn="l">
              <a:buSzPct val="95000"/>
              <a:buChar char="•"/>
              <a:defRPr sz="2800">
                <a:effectLst>
                  <a:outerShdw sx="100000" sy="100000" kx="0" ky="0" algn="b" rotWithShape="0" blurRad="25400" dist="25400" dir="2700000">
                    <a:srgbClr val="FFFFFF">
                      <a:alpha val="50000"/>
                    </a:srgbClr>
                  </a:outerShdw>
                </a:effectLst>
              </a:defRPr>
            </a:pPr>
            <a:r>
              <a:t>⬆︎ with chronic opioid use</a:t>
            </a:r>
          </a:p>
          <a:p>
            <a:pPr marL="382270" indent="-382270" algn="l">
              <a:buSzPct val="95000"/>
              <a:buChar char="•"/>
              <a:defRPr sz="2800">
                <a:effectLst>
                  <a:outerShdw sx="100000" sy="100000" kx="0" ky="0" algn="b" rotWithShape="0" blurRad="25400" dist="25400" dir="2700000">
                    <a:srgbClr val="FFFFFF">
                      <a:alpha val="50000"/>
                    </a:srgbClr>
                  </a:outerShdw>
                </a:effectLst>
              </a:defRPr>
            </a:pPr>
            <a:r>
              <a:t>⬇︎ with acute ingestion</a:t>
            </a:r>
          </a:p>
          <a:p>
            <a:pPr marL="382270" indent="-382270" algn="l">
              <a:buSzPct val="95000"/>
              <a:buChar char="•"/>
              <a:defRPr sz="2800">
                <a:effectLst>
                  <a:outerShdw sx="100000" sy="100000" kx="0" ky="0" algn="b" rotWithShape="0" blurRad="25400" dist="25400" dir="2700000">
                    <a:srgbClr val="FFFFFF">
                      <a:alpha val="50000"/>
                    </a:srgbClr>
                  </a:outerShdw>
                </a:effectLst>
              </a:defRPr>
            </a:pPr>
            <a:r>
              <a:t>associated malnutrition → dose adjustment</a:t>
            </a:r>
          </a:p>
        </p:txBody>
      </p:sp>
      <p:sp>
        <p:nvSpPr>
          <p:cNvPr id="189" name="The use of ultrasound to aid peripheral intravenous access may be necessary due to obliterated veins, and central venous access may be required."/>
          <p:cNvSpPr txBox="1"/>
          <p:nvPr/>
        </p:nvSpPr>
        <p:spPr>
          <a:xfrm>
            <a:off x="2080528" y="5395593"/>
            <a:ext cx="9504144" cy="537214"/>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effectLst>
                  <a:outerShdw sx="100000" sy="100000" kx="0" ky="0" algn="b" rotWithShape="0" blurRad="25400" dist="12700" dir="5400000">
                    <a:srgbClr val="000000">
                      <a:alpha val="50000"/>
                    </a:srgbClr>
                  </a:outerShdw>
                </a:effectLst>
              </a:defRPr>
            </a:lvl1pPr>
          </a:lstStyle>
          <a:p>
            <a:pPr/>
            <a:r>
              <a:t>ultrasound to aid peripheral IV access/central venous access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OPIOIDS"/>
          <p:cNvSpPr txBox="1"/>
          <p:nvPr>
            <p:ph type="title"/>
          </p:nvPr>
        </p:nvSpPr>
        <p:spPr>
          <a:prstGeom prst="rect">
            <a:avLst/>
          </a:prstGeom>
        </p:spPr>
        <p:txBody>
          <a:bodyPr/>
          <a:lstStyle/>
          <a:p>
            <a:pPr/>
            <a:r>
              <a:t>OPIOIDS</a:t>
            </a:r>
          </a:p>
        </p:txBody>
      </p:sp>
      <p:sp>
        <p:nvSpPr>
          <p:cNvPr id="192" name="Opioid-sparing techniques should be considered such as multimodal (non-opioid based) analgesia, and transverse abdominis plane (TAP) blocks or catheters."/>
          <p:cNvSpPr txBox="1"/>
          <p:nvPr/>
        </p:nvSpPr>
        <p:spPr>
          <a:xfrm>
            <a:off x="2044699" y="6227202"/>
            <a:ext cx="9575801" cy="2759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rPr b="1"/>
              <a:t>Acetaminophen</a:t>
            </a:r>
            <a:r>
              <a:t>: 650 mg q6h by mouth</a:t>
            </a:r>
          </a:p>
          <a:p>
            <a:pPr marL="382270" indent="-382270" algn="l">
              <a:buSzPct val="95000"/>
              <a:buChar char="•"/>
              <a:defRPr sz="2800">
                <a:effectLst>
                  <a:outerShdw sx="100000" sy="100000" kx="0" ky="0" algn="b" rotWithShape="0" blurRad="25400" dist="25400" dir="2700000">
                    <a:srgbClr val="FFFFFF">
                      <a:alpha val="50000"/>
                    </a:srgbClr>
                  </a:outerShdw>
                </a:effectLst>
              </a:defRPr>
            </a:pPr>
            <a:r>
              <a:rPr b="1"/>
              <a:t>Ibuprofen</a:t>
            </a:r>
            <a:r>
              <a:t>: 600 mg q6h by mouth</a:t>
            </a:r>
          </a:p>
          <a:p>
            <a:pPr marL="382270" indent="-382270" algn="l">
              <a:buSzPct val="95000"/>
              <a:buChar char="•"/>
              <a:defRPr sz="2800">
                <a:effectLst>
                  <a:outerShdw sx="100000" sy="100000" kx="0" ky="0" algn="b" rotWithShape="0" blurRad="25400" dist="25400" dir="2700000">
                    <a:srgbClr val="FFFFFF">
                      <a:alpha val="50000"/>
                    </a:srgbClr>
                  </a:outerShdw>
                </a:effectLst>
              </a:defRPr>
            </a:pPr>
            <a:r>
              <a:t>If unsuccessful: </a:t>
            </a:r>
            <a:r>
              <a:rPr b="1"/>
              <a:t>ketorolac</a:t>
            </a:r>
            <a:r>
              <a:t>: 15 mg/30 mg IV/IM q6h for 48 hours</a:t>
            </a:r>
          </a:p>
          <a:p>
            <a:pPr marL="382270" indent="-382270" algn="l">
              <a:buSzPct val="95000"/>
              <a:buChar char="•"/>
              <a:defRPr sz="2800">
                <a:effectLst>
                  <a:outerShdw sx="100000" sy="100000" kx="0" ky="0" algn="b" rotWithShape="0" blurRad="25400" dist="25400" dir="2700000">
                    <a:srgbClr val="FFFFFF">
                      <a:alpha val="50000"/>
                    </a:srgbClr>
                  </a:outerShdw>
                </a:effectLst>
              </a:defRPr>
            </a:pPr>
            <a:r>
              <a:rPr b="1"/>
              <a:t>Epidural morphine</a:t>
            </a:r>
            <a:r>
              <a:t> if there is a significant laceration repair</a:t>
            </a:r>
          </a:p>
          <a:p>
            <a:pPr marL="382270" indent="-382270" algn="l">
              <a:buSzPct val="95000"/>
              <a:buChar char="•"/>
              <a:defRPr sz="2800">
                <a:effectLst>
                  <a:outerShdw sx="100000" sy="100000" kx="0" ky="0" algn="b" rotWithShape="0" blurRad="25400" dist="25400" dir="2700000">
                    <a:srgbClr val="FFFFFF">
                      <a:alpha val="50000"/>
                    </a:srgbClr>
                  </a:outerShdw>
                </a:effectLst>
              </a:defRPr>
            </a:pPr>
            <a:r>
              <a:t>A short course of </a:t>
            </a:r>
            <a:r>
              <a:rPr b="1"/>
              <a:t>low-dose opioids</a:t>
            </a:r>
          </a:p>
        </p:txBody>
      </p:sp>
      <p:sp>
        <p:nvSpPr>
          <p:cNvPr id="193" name="Postoperative pain maybe exaggerated and difficult to control, therefore a multimodal regimen should be the goal."/>
          <p:cNvSpPr txBox="1"/>
          <p:nvPr/>
        </p:nvSpPr>
        <p:spPr>
          <a:xfrm>
            <a:off x="2106028" y="2999886"/>
            <a:ext cx="8448156" cy="981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82270" indent="-382270" algn="l">
              <a:buSzPct val="95000"/>
              <a:buChar char="•"/>
              <a:defRPr sz="2800">
                <a:effectLst>
                  <a:outerShdw sx="100000" sy="100000" kx="0" ky="0" algn="b" rotWithShape="0" blurRad="25400" dist="25400" dir="2700000">
                    <a:srgbClr val="FFFFFF">
                      <a:alpha val="50000"/>
                    </a:srgbClr>
                  </a:outerShdw>
                </a:effectLst>
              </a:defRPr>
            </a:lvl1pPr>
            <a:lvl2pPr marL="928370" indent="-382270" algn="l">
              <a:buSzPct val="95000"/>
              <a:buChar char="•"/>
              <a:defRPr sz="2800">
                <a:effectLst>
                  <a:outerShdw sx="100000" sy="100000" kx="0" ky="0" algn="b" rotWithShape="0" blurRad="25400" dist="25400" dir="2700000">
                    <a:srgbClr val="FFFFFF">
                      <a:alpha val="50000"/>
                    </a:srgbClr>
                  </a:outerShdw>
                </a:effectLst>
              </a:defRPr>
            </a:lvl2pPr>
          </a:lstStyle>
          <a:p>
            <a:pPr/>
            <a:r>
              <a:t>Postoperative pain: exaggerated- difficult to control</a:t>
            </a:r>
          </a:p>
          <a:p>
            <a:pPr lvl="1"/>
            <a:r>
              <a:t>Maintenance + ‘as required’ opioids</a:t>
            </a:r>
          </a:p>
        </p:txBody>
      </p:sp>
      <p:sp>
        <p:nvSpPr>
          <p:cNvPr id="194" name="Non-pharmacologic approaches: ice pack, heating pad, local anesthetic application to the perineum, transverse abdominis plane (TAP) blocks"/>
          <p:cNvSpPr txBox="1"/>
          <p:nvPr/>
        </p:nvSpPr>
        <p:spPr>
          <a:xfrm>
            <a:off x="2044700" y="4391294"/>
            <a:ext cx="9575800" cy="1426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2270" indent="-382270" algn="l">
              <a:buSzPct val="95000"/>
              <a:buChar char="•"/>
              <a:defRPr sz="2800">
                <a:effectLst>
                  <a:outerShdw sx="100000" sy="100000" kx="0" ky="0" algn="b" rotWithShape="0" blurRad="25400" dist="25400" dir="2700000">
                    <a:srgbClr val="FFFFFF">
                      <a:alpha val="50000"/>
                    </a:srgbClr>
                  </a:outerShdw>
                </a:effectLst>
              </a:defRPr>
            </a:pPr>
            <a:r>
              <a:rPr b="1"/>
              <a:t>Non-pharmacologic approaches</a:t>
            </a:r>
            <a:r>
              <a:t>: ice pack, heating pad, local anesthetic application to the perineum, transverse abdominis plane (TAP) blocks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LinenBook">
  <a:themeElements>
    <a:clrScheme name="LinenBook">
      <a:dk1>
        <a:srgbClr val="363929"/>
      </a:dk1>
      <a:lt1>
        <a:srgbClr val="181039"/>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inenBook">
  <a:themeElements>
    <a:clrScheme name="LinenBook">
      <a:dk1>
        <a:srgbClr val="000000"/>
      </a:dk1>
      <a:lt1>
        <a:srgbClr val="FFFFFF"/>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